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QpD7G8YiriKGXDZ4xHymrEP5c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715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80055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55671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08613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07967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89422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14430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64172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55744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94309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8b829d16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8b829d16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78b829d166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601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8b829d16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8b829d16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5300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232354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8b829d166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8b829d166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78b829d166_0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1674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b572725c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b572725c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b572725c0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2521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8b829d166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8b829d166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78b829d166_0_1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5498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2810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f78aa7289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f78aa7289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af78aa7289_3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65186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06252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67666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8b829d16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8b829d16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78b829d16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0682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f78aa728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f78aa728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af78aa7289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24347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0453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slovni slajd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9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9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1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3" name="Google Shape;23;p19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19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body" idx="1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 txBox="1">
            <a:spLocks noGrp="1"/>
          </p:cNvSpPr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body" idx="1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aglavlje sekcije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22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50" name="Google Shape;50;p22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2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adržaj s opisom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26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9" name="Google Shape;79;p26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6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ka s opisom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3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27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9" name="Google Shape;89;p2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7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27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  <a:defRPr sz="5400" b="0" i="0" u="none" strike="noStrike" cap="non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4" name="Google Shape;14;p18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Google Shape;15;p1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8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kMocMRQgc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Yt8rgzsExg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XUxZd0rVW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577549" y="1726525"/>
            <a:ext cx="11416529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</a:pPr>
            <a:r>
              <a:rPr lang="hr-HR" dirty="0"/>
              <a:t>DRAGI UČENICI, </a:t>
            </a:r>
            <a:r>
              <a:rPr lang="hr-HR" dirty="0" smtClean="0"/>
              <a:t>DOBRO </a:t>
            </a:r>
            <a:r>
              <a:rPr lang="hr-HR" dirty="0" smtClean="0"/>
              <a:t>NAM </a:t>
            </a:r>
            <a:r>
              <a:rPr lang="hr-HR" dirty="0" smtClean="0"/>
              <a:t>DOŠLI</a:t>
            </a:r>
            <a:r>
              <a:rPr lang="hr-HR" dirty="0"/>
              <a:t>! </a:t>
            </a:r>
            <a:endParaRPr dirty="0"/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4037849" y="4358727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92"/>
              <a:buNone/>
            </a:pPr>
            <a:endParaRPr sz="1754" dirty="0"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492"/>
              <a:buNone/>
            </a:pPr>
            <a:endParaRPr sz="1754" dirty="0"/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6125" y="2904075"/>
            <a:ext cx="3035875" cy="39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/>
          <p:nvPr/>
        </p:nvSpPr>
        <p:spPr>
          <a:xfrm>
            <a:off x="7735614" y="4251709"/>
            <a:ext cx="4214648" cy="19073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9" name="Google Shape;189;p9"/>
          <p:cNvSpPr txBox="1">
            <a:spLocks noGrp="1"/>
          </p:cNvSpPr>
          <p:nvPr>
            <p:ph type="ctrTitle"/>
          </p:nvPr>
        </p:nvSpPr>
        <p:spPr>
          <a:xfrm>
            <a:off x="69825" y="-5"/>
            <a:ext cx="72558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ckwell"/>
              <a:buNone/>
            </a:pPr>
            <a:r>
              <a:rPr lang="hr-HR" sz="3600"/>
              <a:t>    </a:t>
            </a:r>
            <a:r>
              <a:rPr lang="hr-HR" sz="35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Možete se skloniti i uz NOSIVI zid.</a:t>
            </a:r>
            <a:br>
              <a:rPr lang="hr-HR" sz="35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r-HR" sz="35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Zaštitite glavu i vrat rukama</a:t>
            </a:r>
            <a:r>
              <a:rPr lang="hr-HR" sz="39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390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ckwell"/>
              <a:buNone/>
            </a:pP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ckwell"/>
              <a:buNone/>
            </a:pP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7609489" y="4405460"/>
            <a:ext cx="4466897" cy="1809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Ispod vrata stanite samo ako znate da se radi o snažnom NOSIVOM zidu.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1434" y="1355833"/>
            <a:ext cx="2466748" cy="300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/>
          <p:nvPr/>
        </p:nvSpPr>
        <p:spPr>
          <a:xfrm>
            <a:off x="3112655" y="2995815"/>
            <a:ext cx="59112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                       </a:t>
            </a:r>
            <a:r>
              <a:rPr lang="hr-HR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hr-HR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770" y="2782133"/>
            <a:ext cx="6572940" cy="225784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/>
          <p:nvPr/>
        </p:nvSpPr>
        <p:spPr>
          <a:xfrm>
            <a:off x="1227688" y="2755584"/>
            <a:ext cx="6098022" cy="4299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310" y="1"/>
            <a:ext cx="49178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 txBox="1">
            <a:spLocks noGrp="1"/>
          </p:cNvSpPr>
          <p:nvPr>
            <p:ph type="ctrTitle"/>
          </p:nvPr>
        </p:nvSpPr>
        <p:spPr>
          <a:xfrm>
            <a:off x="314569" y="1571255"/>
            <a:ext cx="4546943" cy="94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ckwell"/>
              <a:buNone/>
            </a:pPr>
            <a:r>
              <a:rPr lang="hr-HR" sz="3600"/>
              <a:t> </a:t>
            </a:r>
            <a:r>
              <a:rPr lang="hr-HR" sz="3200" cap="none">
                <a:latin typeface="Times New Roman"/>
                <a:ea typeface="Times New Roman"/>
                <a:cs typeface="Times New Roman"/>
                <a:sym typeface="Times New Roman"/>
              </a:rPr>
              <a:t>NOSIVI zid?                  Vjerojatno se pitate se kakav je to zid.</a:t>
            </a:r>
            <a:endParaRPr sz="320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3112655" y="2995815"/>
            <a:ext cx="59112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                       </a:t>
            </a:r>
            <a:r>
              <a:rPr lang="hr-HR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hr-HR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4992413" y="2033386"/>
            <a:ext cx="6106511" cy="139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ckwell"/>
              <a:buNone/>
            </a:pPr>
            <a:r>
              <a:rPr lang="hr-HR" sz="3600" cap="none"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hr-HR" sz="3200" cap="none">
                <a:latin typeface="Times New Roman"/>
                <a:ea typeface="Times New Roman"/>
                <a:cs typeface="Times New Roman"/>
                <a:sym typeface="Times New Roman"/>
              </a:rPr>
              <a:t>To je najčvršći zid u kući, stanu, školskoj zgradi. On nosi sve ostale dijelove građevine</a:t>
            </a:r>
            <a:r>
              <a:rPr lang="hr-HR" sz="3200" cap="none">
                <a:latin typeface="Rockwell"/>
                <a:ea typeface="Rockwell"/>
                <a:cs typeface="Rockwell"/>
                <a:sym typeface="Rockwell"/>
              </a:rPr>
              <a:t>. </a:t>
            </a:r>
            <a:endParaRPr sz="3200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5710682" y="5029200"/>
            <a:ext cx="4669971" cy="139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ckwell"/>
              <a:buNone/>
            </a:pPr>
            <a:r>
              <a:rPr lang="hr-HR" sz="3600" cap="none"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hr-HR" sz="3200" cap="none">
                <a:latin typeface="Times New Roman"/>
                <a:ea typeface="Times New Roman"/>
                <a:cs typeface="Times New Roman"/>
                <a:sym typeface="Times New Roman"/>
              </a:rPr>
              <a:t>Zamolite odrasle da vam pokažu nosive zidove u vašem domu i školi. </a:t>
            </a:r>
            <a:endParaRPr sz="320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/>
          <p:nvPr/>
        </p:nvSpPr>
        <p:spPr>
          <a:xfrm>
            <a:off x="1006797" y="1392362"/>
            <a:ext cx="1014888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NAJVAŽNIJE PRAVILO</a:t>
            </a:r>
            <a:r>
              <a:rPr lang="hr-HR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Zapamtite – gdje god se nalazili: Spustite se, zaštitite glavu i vrat rukama, ako imate za što, držite se!</a:t>
            </a:r>
            <a:r>
              <a:rPr lang="hr-HR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hr-HR" sz="3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                </a:t>
            </a:r>
            <a:endParaRPr sz="3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9" name="Google Shape;20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4545" y="3194456"/>
            <a:ext cx="4921135" cy="352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669" y="3194457"/>
            <a:ext cx="5209275" cy="3512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869817" y="578291"/>
            <a:ext cx="9727426" cy="94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Rockwell"/>
              <a:buNone/>
            </a:pPr>
            <a:r>
              <a:rPr lang="hr-HR" sz="4400"/>
              <a:t>    </a:t>
            </a:r>
            <a:r>
              <a:rPr lang="hr-HR" sz="3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Ako ste u krevetu, ostanite tamo i pokrijte glavu jastukom!</a:t>
            </a:r>
            <a:br>
              <a:rPr lang="hr-HR" sz="3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2"/>
          <p:cNvSpPr/>
          <p:nvPr/>
        </p:nvSpPr>
        <p:spPr>
          <a:xfrm>
            <a:off x="170154" y="2842983"/>
            <a:ext cx="4180173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7" name="Google Shape;2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81" y="1362110"/>
            <a:ext cx="10396898" cy="5508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/>
          <p:nvPr/>
        </p:nvSpPr>
        <p:spPr>
          <a:xfrm>
            <a:off x="1281204" y="259800"/>
            <a:ext cx="977203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Ostanite dalje od prozora, vanjskih zidova i vrata, svega što bi moglo pasti na vas.                                           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728" y="1337018"/>
            <a:ext cx="10205357" cy="552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>
            <a:spLocks noGrp="1"/>
          </p:cNvSpPr>
          <p:nvPr>
            <p:ph type="ctrTitle"/>
          </p:nvPr>
        </p:nvSpPr>
        <p:spPr>
          <a:xfrm>
            <a:off x="-157656" y="355423"/>
            <a:ext cx="12580882" cy="14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3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Kada se potres smiri, izađite van. </a:t>
            </a:r>
            <a:r>
              <a:rPr lang="hr-HR" sz="3200" b="1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</a:t>
            </a:r>
            <a:r>
              <a:rPr lang="hr-HR" sz="3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koristite dizalo                                               već stepenice!   </a:t>
            </a:r>
            <a:r>
              <a:rPr lang="hr-HR" sz="36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r-HR" sz="36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r-HR" sz="3600" cap="none">
                <a:solidFill>
                  <a:schemeClr val="dk1"/>
                </a:solidFill>
              </a:rPr>
              <a:t>                                                   </a:t>
            </a:r>
            <a:endParaRPr sz="3600" cap="none">
              <a:solidFill>
                <a:schemeClr val="dk1"/>
              </a:solidFill>
            </a:endParaRPr>
          </a:p>
        </p:txBody>
      </p:sp>
      <p:pic>
        <p:nvPicPr>
          <p:cNvPr id="229" name="Google Shape;22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367" y="1314450"/>
            <a:ext cx="10295165" cy="55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>
            <a:spLocks noGrp="1"/>
          </p:cNvSpPr>
          <p:nvPr>
            <p:ph type="ctrTitle"/>
          </p:nvPr>
        </p:nvSpPr>
        <p:spPr>
          <a:xfrm>
            <a:off x="93214" y="254263"/>
            <a:ext cx="11716524" cy="94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3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Maknite se od zgrada, drveća i električnih stupova.</a:t>
            </a:r>
            <a:br>
              <a:rPr lang="hr-HR" sz="3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r-HR" sz="3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Javite se bližnjima! Slušajte odrasle!                                  </a:t>
            </a:r>
            <a:endParaRPr sz="320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15"/>
          <p:cNvSpPr/>
          <p:nvPr/>
        </p:nvSpPr>
        <p:spPr>
          <a:xfrm>
            <a:off x="166256" y="2682228"/>
            <a:ext cx="95781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                  </a:t>
            </a:r>
            <a:endParaRPr sz="2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36" name="Google Shape;23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744" y="1286943"/>
            <a:ext cx="10261408" cy="5571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/>
          <p:nvPr/>
        </p:nvSpPr>
        <p:spPr>
          <a:xfrm>
            <a:off x="166256" y="2682228"/>
            <a:ext cx="95781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                  </a:t>
            </a:r>
            <a:endParaRPr sz="2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2" name="Google Shape;242;p16"/>
          <p:cNvSpPr txBox="1"/>
          <p:nvPr/>
        </p:nvSpPr>
        <p:spPr>
          <a:xfrm>
            <a:off x="8604612" y="3853242"/>
            <a:ext cx="4156364" cy="94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Rockwell"/>
              <a:buNone/>
            </a:pPr>
            <a:r>
              <a:rPr lang="hr-HR" sz="3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           </a:t>
            </a:r>
            <a:endParaRPr sz="3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3" name="Google Shape;243;p16"/>
          <p:cNvSpPr txBox="1"/>
          <p:nvPr/>
        </p:nvSpPr>
        <p:spPr>
          <a:xfrm>
            <a:off x="-169625" y="4851147"/>
            <a:ext cx="11716500" cy="2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3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Dobro je znati i </a:t>
            </a:r>
            <a:r>
              <a:rPr lang="hr-HR" sz="3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broj  za krizna stanj</a:t>
            </a:r>
            <a:r>
              <a:rPr lang="hr-HR" sz="3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   </a:t>
            </a:r>
            <a:r>
              <a:rPr lang="hr-HR" sz="3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112</a:t>
            </a:r>
            <a:endParaRPr sz="3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43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4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broj </a:t>
            </a:r>
            <a:r>
              <a:rPr lang="hr-HR" sz="43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HITNE SLUŽBE   194   </a:t>
            </a:r>
            <a:r>
              <a:rPr lang="hr-HR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hr-HR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6"/>
          <p:cNvSpPr txBox="1"/>
          <p:nvPr/>
        </p:nvSpPr>
        <p:spPr>
          <a:xfrm>
            <a:off x="117150" y="125200"/>
            <a:ext cx="9284400" cy="3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4800" b="1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ZAPAMTITE!</a:t>
            </a:r>
            <a:endParaRPr sz="3000" dirty="0">
              <a:solidFill>
                <a:srgbClr val="9900FF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3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Potres ne možemo spriječiti. </a:t>
            </a:r>
            <a:endParaRPr sz="3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3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 možemo naučiti kako se bolje </a:t>
            </a:r>
            <a:r>
              <a:rPr lang="hr-HR" sz="3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zaštititi!</a:t>
            </a:r>
            <a:endParaRPr sz="3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16"/>
          <p:cNvSpPr/>
          <p:nvPr/>
        </p:nvSpPr>
        <p:spPr>
          <a:xfrm>
            <a:off x="4804328" y="5588387"/>
            <a:ext cx="184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sng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  <a:hlinkClick r:id="rId3">
                <a:extLst>
                  <a:ext uri="{A12FA001-AC4F-418D-AE19-62706E023703}">
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8b829d166_0_8"/>
          <p:cNvSpPr txBox="1">
            <a:spLocks noGrp="1"/>
          </p:cNvSpPr>
          <p:nvPr>
            <p:ph type="title"/>
          </p:nvPr>
        </p:nvSpPr>
        <p:spPr>
          <a:xfrm>
            <a:off x="286750" y="84775"/>
            <a:ext cx="11692500" cy="97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i="1">
                <a:solidFill>
                  <a:srgbClr val="9900FF"/>
                </a:solidFill>
              </a:rPr>
              <a:t>KAKO SE SVE MOGU OSJEĆATI ? </a:t>
            </a:r>
            <a:endParaRPr i="1">
              <a:solidFill>
                <a:srgbClr val="9900FF"/>
              </a:solidFill>
            </a:endParaRPr>
          </a:p>
        </p:txBody>
      </p:sp>
      <p:sp>
        <p:nvSpPr>
          <p:cNvPr id="252" name="Google Shape;252;g78b829d166_0_8"/>
          <p:cNvSpPr txBox="1">
            <a:spLocks noGrp="1"/>
          </p:cNvSpPr>
          <p:nvPr>
            <p:ph type="body" idx="1"/>
          </p:nvPr>
        </p:nvSpPr>
        <p:spPr>
          <a:xfrm>
            <a:off x="541200" y="1058275"/>
            <a:ext cx="10584000" cy="519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30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STRAH, TUGA</a:t>
            </a:r>
            <a:endParaRPr sz="2300" b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30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TEŠKOĆE SPAVANJA</a:t>
            </a:r>
            <a:endParaRPr sz="2300" b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30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GLAVOBOLJA</a:t>
            </a:r>
            <a:endParaRPr sz="2300" b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30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PROMJENA APETITA</a:t>
            </a:r>
            <a:endParaRPr sz="2300" b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30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POJAČANE BRIGE </a:t>
            </a:r>
            <a:endParaRPr sz="2300" b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30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VEĆA POVEZANOST S RODITELJIMA</a:t>
            </a:r>
            <a:endParaRPr sz="2300" b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30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OSAMLJIVANJE </a:t>
            </a:r>
            <a:endParaRPr sz="2300" b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30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LJUTNJA</a:t>
            </a:r>
            <a:endParaRPr sz="2300" b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30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SVAĐALAČKO RASPOLOŽENJE</a:t>
            </a:r>
            <a:endParaRPr sz="2300" b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30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NEMOGUĆNOST SMIRIVANJA</a:t>
            </a:r>
            <a:endParaRPr sz="2300" b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30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SLABIJA KONCENTRACIJA</a:t>
            </a:r>
            <a:endParaRPr sz="2300" b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3" name="Google Shape;253;g78b829d16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92" y="1485900"/>
            <a:ext cx="24003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78b829d166_0_8"/>
          <p:cNvPicPr preferRelativeResize="0"/>
          <p:nvPr/>
        </p:nvPicPr>
        <p:blipFill rotWithShape="1">
          <a:blip r:embed="rId4">
            <a:alphaModFix/>
          </a:blip>
          <a:srcRect l="2429"/>
          <a:stretch/>
        </p:blipFill>
        <p:spPr>
          <a:xfrm>
            <a:off x="9701333" y="1485908"/>
            <a:ext cx="2490667" cy="369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8b829d166_0_125"/>
          <p:cNvSpPr txBox="1">
            <a:spLocks noGrp="1"/>
          </p:cNvSpPr>
          <p:nvPr>
            <p:ph type="title"/>
          </p:nvPr>
        </p:nvSpPr>
        <p:spPr>
          <a:xfrm>
            <a:off x="270750" y="792375"/>
            <a:ext cx="35904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hr-HR" sz="4500" i="1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TKO MI MOŽE POMOĆI </a:t>
            </a:r>
            <a:endParaRPr/>
          </a:p>
        </p:txBody>
      </p:sp>
      <p:pic>
        <p:nvPicPr>
          <p:cNvPr id="261" name="Google Shape;261;g78b829d166_0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850" y="297800"/>
            <a:ext cx="3067575" cy="33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78b829d166_0_125"/>
          <p:cNvSpPr txBox="1"/>
          <p:nvPr/>
        </p:nvSpPr>
        <p:spPr>
          <a:xfrm>
            <a:off x="190323" y="3183416"/>
            <a:ext cx="2244119" cy="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/>
              <a:t>RODITELJI</a:t>
            </a:r>
            <a:endParaRPr sz="2800" dirty="0"/>
          </a:p>
        </p:txBody>
      </p:sp>
      <p:sp>
        <p:nvSpPr>
          <p:cNvPr id="263" name="Google Shape;263;g78b829d166_0_125"/>
          <p:cNvSpPr txBox="1"/>
          <p:nvPr/>
        </p:nvSpPr>
        <p:spPr>
          <a:xfrm>
            <a:off x="4345100" y="3875350"/>
            <a:ext cx="20478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300" dirty="0" smtClean="0"/>
              <a:t>UČITELJ/ICA </a:t>
            </a:r>
            <a:endParaRPr sz="2300" dirty="0"/>
          </a:p>
        </p:txBody>
      </p:sp>
      <p:pic>
        <p:nvPicPr>
          <p:cNvPr id="264" name="Google Shape;264;g78b829d166_0_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9075" y="1259098"/>
            <a:ext cx="3931525" cy="26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78b829d166_0_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51178" y="3683063"/>
            <a:ext cx="3330800" cy="296693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78b829d166_0_125"/>
          <p:cNvSpPr txBox="1"/>
          <p:nvPr/>
        </p:nvSpPr>
        <p:spPr>
          <a:xfrm>
            <a:off x="6683975" y="5577650"/>
            <a:ext cx="1957500" cy="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/>
              <a:t>VRŠNJACI - PRIJATELJI </a:t>
            </a:r>
            <a:endParaRPr sz="2200"/>
          </a:p>
        </p:txBody>
      </p:sp>
      <p:sp>
        <p:nvSpPr>
          <p:cNvPr id="267" name="Google Shape;267;g78b829d166_0_125"/>
          <p:cNvSpPr txBox="1"/>
          <p:nvPr/>
        </p:nvSpPr>
        <p:spPr>
          <a:xfrm>
            <a:off x="7605200" y="210025"/>
            <a:ext cx="4586700" cy="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/>
              <a:t>PEDAGOGINJA, PSIHOLOGINJA, </a:t>
            </a:r>
            <a:r>
              <a:rPr lang="hr-HR" sz="2000" b="1" dirty="0" smtClean="0"/>
              <a:t>KNJIŽNIČARKA</a:t>
            </a:r>
            <a:endParaRPr sz="2000" dirty="0"/>
          </a:p>
        </p:txBody>
      </p:sp>
      <p:pic>
        <p:nvPicPr>
          <p:cNvPr id="9218" name="Picture 2" descr="Hug clipart parent child, Hug parent child Transparent FREE for download on  WebStockReview 20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755" y="3895106"/>
            <a:ext cx="3274289" cy="279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ctrTitle"/>
          </p:nvPr>
        </p:nvSpPr>
        <p:spPr>
          <a:xfrm>
            <a:off x="298876" y="2324525"/>
            <a:ext cx="100392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640"/>
              <a:buFont typeface="Rockwell"/>
              <a:buNone/>
            </a:pPr>
            <a:r>
              <a:rPr lang="hr-HR" sz="8640" cap="none"/>
              <a:t>Danas ćete učiti</a:t>
            </a:r>
            <a:endParaRPr sz="8640" cap="none"/>
          </a:p>
        </p:txBody>
      </p:sp>
      <p:sp>
        <p:nvSpPr>
          <p:cNvPr id="118" name="Google Shape;118;p2"/>
          <p:cNvSpPr txBox="1">
            <a:spLocks noGrp="1"/>
          </p:cNvSpPr>
          <p:nvPr>
            <p:ph type="subTitle" idx="1"/>
          </p:nvPr>
        </p:nvSpPr>
        <p:spPr>
          <a:xfrm>
            <a:off x="836426" y="4608525"/>
            <a:ext cx="8755800" cy="19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hr-HR" sz="4300" i="1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KAKO SE </a:t>
            </a:r>
            <a:r>
              <a:rPr lang="hr-HR" sz="4300" i="1" dirty="0" smtClean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ZAŠTITITI </a:t>
            </a:r>
            <a:r>
              <a:rPr lang="hr-HR" sz="4300" i="1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 </a:t>
            </a:r>
            <a:endParaRPr sz="4300" i="1" dirty="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hr-HR" sz="4300" i="1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SLUČAJU POTRESA</a:t>
            </a:r>
            <a:endParaRPr sz="4300" i="1" dirty="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6194" y="1279401"/>
            <a:ext cx="3685806" cy="392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8b829d166_0_139"/>
          <p:cNvSpPr txBox="1">
            <a:spLocks noGrp="1"/>
          </p:cNvSpPr>
          <p:nvPr>
            <p:ph type="title"/>
          </p:nvPr>
        </p:nvSpPr>
        <p:spPr>
          <a:xfrm>
            <a:off x="936575" y="-96972"/>
            <a:ext cx="10058400" cy="9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i="1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ŠTO MI MOŽE POMOĆI ? </a:t>
            </a:r>
            <a:endParaRPr i="1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Google Shape;274;g78b829d166_0_139"/>
          <p:cNvSpPr txBox="1">
            <a:spLocks noGrp="1"/>
          </p:cNvSpPr>
          <p:nvPr>
            <p:ph type="body" idx="1"/>
          </p:nvPr>
        </p:nvSpPr>
        <p:spPr>
          <a:xfrm>
            <a:off x="1069850" y="957198"/>
            <a:ext cx="10058400" cy="525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800" b="1" i="1">
                <a:solidFill>
                  <a:srgbClr val="FF00FF"/>
                </a:solidFill>
              </a:rPr>
              <a:t>CRTANJE </a:t>
            </a:r>
            <a:endParaRPr sz="2800" b="1" i="1">
              <a:solidFill>
                <a:srgbClr val="FF00F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800" b="1" i="1">
                <a:solidFill>
                  <a:srgbClr val="FF00FF"/>
                </a:solidFill>
              </a:rPr>
              <a:t>RAZGOVOR </a:t>
            </a:r>
            <a:endParaRPr sz="2800" b="1" i="1">
              <a:solidFill>
                <a:srgbClr val="FF00F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800" b="1" i="1">
                <a:solidFill>
                  <a:srgbClr val="FF00FF"/>
                </a:solidFill>
              </a:rPr>
              <a:t>VJEŽBANJE</a:t>
            </a:r>
            <a:endParaRPr sz="2800" b="1" i="1">
              <a:solidFill>
                <a:srgbClr val="FF00F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800" b="1" i="1">
                <a:solidFill>
                  <a:srgbClr val="FF00FF"/>
                </a:solidFill>
              </a:rPr>
              <a:t>IGRA </a:t>
            </a:r>
            <a:endParaRPr sz="2800" b="1" i="1">
              <a:solidFill>
                <a:srgbClr val="FF00F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800" b="1" i="1">
                <a:solidFill>
                  <a:srgbClr val="FF00FF"/>
                </a:solidFill>
              </a:rPr>
              <a:t>GLAZBA</a:t>
            </a:r>
            <a:endParaRPr sz="2800" b="1" i="1">
              <a:solidFill>
                <a:srgbClr val="FF00F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800" b="1" i="1">
                <a:solidFill>
                  <a:srgbClr val="FF00FF"/>
                </a:solidFill>
              </a:rPr>
              <a:t>ŠETNJA</a:t>
            </a:r>
            <a:endParaRPr sz="2800" b="1" i="1">
              <a:solidFill>
                <a:srgbClr val="FF00F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800" b="1" i="1">
                <a:solidFill>
                  <a:srgbClr val="FF00FF"/>
                </a:solidFill>
              </a:rPr>
              <a:t>DRUŽENJE S OBITELJI I PRIJATELJIMA</a:t>
            </a:r>
            <a:endParaRPr sz="2800" b="1" i="1">
              <a:solidFill>
                <a:srgbClr val="FF00F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800" b="1" i="1">
                <a:solidFill>
                  <a:srgbClr val="FF00FF"/>
                </a:solidFill>
              </a:rPr>
              <a:t>KUĆANSKI POSLOVI </a:t>
            </a:r>
            <a:endParaRPr sz="2800" b="1" i="1">
              <a:solidFill>
                <a:srgbClr val="FF00F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800" b="1" i="1">
                <a:solidFill>
                  <a:srgbClr val="FF00FF"/>
                </a:solidFill>
              </a:rPr>
              <a:t>VOLONTIRANJE - POMAGANJE DRUGIMA</a:t>
            </a:r>
            <a:r>
              <a:rPr lang="hr-HR" sz="2500" i="1">
                <a:solidFill>
                  <a:srgbClr val="FF00FF"/>
                </a:solidFill>
              </a:rPr>
              <a:t>  </a:t>
            </a:r>
            <a:endParaRPr sz="2500" i="1">
              <a:solidFill>
                <a:srgbClr val="FF00FF"/>
              </a:solidFill>
            </a:endParaRPr>
          </a:p>
        </p:txBody>
      </p:sp>
      <p:pic>
        <p:nvPicPr>
          <p:cNvPr id="275" name="Google Shape;275;g78b829d166_0_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25" y="1114726"/>
            <a:ext cx="2838450" cy="21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78b829d166_0_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99682"/>
            <a:ext cx="2414574" cy="24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78b829d166_0_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4425" y="1865876"/>
            <a:ext cx="2204425" cy="193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78b829d166_0_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26300" y="1260125"/>
            <a:ext cx="2819424" cy="18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78b829d166_0_1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58925" y="3662375"/>
            <a:ext cx="2283600" cy="193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b572725c0d_0_0"/>
          <p:cNvSpPr txBox="1">
            <a:spLocks noGrp="1"/>
          </p:cNvSpPr>
          <p:nvPr>
            <p:ph type="title"/>
          </p:nvPr>
        </p:nvSpPr>
        <p:spPr>
          <a:xfrm>
            <a:off x="1066800" y="57328"/>
            <a:ext cx="10058400" cy="92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300" i="1">
                <a:solidFill>
                  <a:srgbClr val="9900FF"/>
                </a:solidFill>
              </a:rPr>
              <a:t>VJEŽBA EVAKUACIJE: kad stane potres </a:t>
            </a:r>
            <a:r>
              <a:rPr lang="hr-HR" i="1">
                <a:solidFill>
                  <a:srgbClr val="9900FF"/>
                </a:solidFill>
              </a:rPr>
              <a:t> </a:t>
            </a:r>
            <a:endParaRPr i="1">
              <a:solidFill>
                <a:srgbClr val="9900FF"/>
              </a:solidFill>
            </a:endParaRPr>
          </a:p>
        </p:txBody>
      </p:sp>
      <p:sp>
        <p:nvSpPr>
          <p:cNvPr id="286" name="Google Shape;286;gb572725c0d_0_0"/>
          <p:cNvSpPr txBox="1">
            <a:spLocks noGrp="1"/>
          </p:cNvSpPr>
          <p:nvPr>
            <p:ph type="body" idx="1"/>
          </p:nvPr>
        </p:nvSpPr>
        <p:spPr>
          <a:xfrm>
            <a:off x="0" y="1413625"/>
            <a:ext cx="12131400" cy="556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500" i="1" dirty="0">
                <a:latin typeface="Comic Sans MS"/>
                <a:ea typeface="Comic Sans MS"/>
                <a:cs typeface="Comic Sans MS"/>
                <a:sym typeface="Comic Sans MS"/>
              </a:rPr>
              <a:t>Mirno i bez </a:t>
            </a:r>
            <a:r>
              <a:rPr lang="hr-HR" sz="2500" i="1" dirty="0" smtClean="0">
                <a:latin typeface="Comic Sans MS"/>
                <a:ea typeface="Comic Sans MS"/>
                <a:cs typeface="Comic Sans MS"/>
                <a:sym typeface="Comic Sans MS"/>
              </a:rPr>
              <a:t>trčanja</a:t>
            </a:r>
            <a:r>
              <a:rPr lang="hr-HR" sz="2500" i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hr-HR" sz="2500" i="1" dirty="0" smtClean="0"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lang="hr-HR" sz="2500" i="1" dirty="0" smtClean="0">
                <a:latin typeface="Comic Sans MS"/>
                <a:ea typeface="Comic Sans MS"/>
                <a:cs typeface="Comic Sans MS"/>
                <a:sym typeface="Comic Sans MS"/>
              </a:rPr>
              <a:t>zimamo </a:t>
            </a:r>
            <a:r>
              <a:rPr lang="hr-HR" sz="2500" i="1" dirty="0">
                <a:latin typeface="Comic Sans MS"/>
                <a:ea typeface="Comic Sans MS"/>
                <a:cs typeface="Comic Sans MS"/>
                <a:sym typeface="Comic Sans MS"/>
              </a:rPr>
              <a:t>svoje jakne i izlazimo pred učionicu</a:t>
            </a:r>
            <a:endParaRPr sz="25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500" i="1" dirty="0">
                <a:latin typeface="Comic Sans MS"/>
                <a:ea typeface="Comic Sans MS"/>
                <a:cs typeface="Comic Sans MS"/>
                <a:sym typeface="Comic Sans MS"/>
              </a:rPr>
              <a:t>Čekamo da se svi učenici skupe ( kao kad idemo na TZK ili u šetnju)</a:t>
            </a:r>
            <a:endParaRPr sz="25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500" i="1" dirty="0">
                <a:latin typeface="Comic Sans MS"/>
                <a:ea typeface="Comic Sans MS"/>
                <a:cs typeface="Comic Sans MS"/>
                <a:sym typeface="Comic Sans MS"/>
              </a:rPr>
              <a:t>Jedan po jedan u koloni krećemo van - učiteljica ide posljednja jer provjerava jesu li svi izašli . </a:t>
            </a:r>
            <a:endParaRPr sz="25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500" i="1" dirty="0">
                <a:latin typeface="Comic Sans MS"/>
                <a:ea typeface="Comic Sans MS"/>
                <a:cs typeface="Comic Sans MS"/>
                <a:sym typeface="Comic Sans MS"/>
              </a:rPr>
              <a:t>Na početku kolone je učenik kojeg odredi učiteljica.</a:t>
            </a:r>
            <a:endParaRPr sz="25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500" i="1" dirty="0">
                <a:latin typeface="Comic Sans MS"/>
                <a:ea typeface="Comic Sans MS"/>
                <a:cs typeface="Comic Sans MS"/>
                <a:sym typeface="Comic Sans MS"/>
              </a:rPr>
              <a:t>Izlazimo na izlaz koji smo ranije dogovorili </a:t>
            </a:r>
            <a:endParaRPr sz="25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500" i="1" dirty="0">
                <a:latin typeface="Comic Sans MS"/>
                <a:ea typeface="Comic Sans MS"/>
                <a:cs typeface="Comic Sans MS"/>
                <a:sym typeface="Comic Sans MS"/>
              </a:rPr>
              <a:t>Vani se maknemo od zgrade i drveća </a:t>
            </a:r>
            <a:endParaRPr sz="25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500" i="1" dirty="0">
                <a:latin typeface="Comic Sans MS"/>
                <a:ea typeface="Comic Sans MS"/>
                <a:cs typeface="Comic Sans MS"/>
                <a:sym typeface="Comic Sans MS"/>
              </a:rPr>
              <a:t>Čekamo daljnje upute  o postupanju  </a:t>
            </a:r>
            <a:endParaRPr sz="25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500" i="1" dirty="0">
                <a:latin typeface="Comic Sans MS"/>
                <a:ea typeface="Comic Sans MS"/>
                <a:cs typeface="Comic Sans MS"/>
                <a:sym typeface="Comic Sans MS"/>
              </a:rPr>
              <a:t>Učiteljica obavještava roditelje, ne treba svaki </a:t>
            </a:r>
            <a:r>
              <a:rPr lang="hr-HR" sz="2500" i="1" dirty="0" smtClean="0">
                <a:latin typeface="Comic Sans MS"/>
                <a:ea typeface="Comic Sans MS"/>
                <a:cs typeface="Comic Sans MS"/>
                <a:sym typeface="Comic Sans MS"/>
              </a:rPr>
              <a:t>učenik </a:t>
            </a:r>
            <a:r>
              <a:rPr lang="hr-HR" sz="2500" i="1" dirty="0">
                <a:latin typeface="Comic Sans MS"/>
                <a:ea typeface="Comic Sans MS"/>
                <a:cs typeface="Comic Sans MS"/>
                <a:sym typeface="Comic Sans MS"/>
              </a:rPr>
              <a:t>zvati pojedinačno !</a:t>
            </a:r>
            <a:endParaRPr sz="25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 i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Na  kraju pogledajmo još jedan video i ponovimo naučeno:</a:t>
            </a:r>
            <a:endParaRPr lang="hr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BA" dirty="0">
                <a:hlinkClick r:id="rId2"/>
              </a:rPr>
              <a:t>https://</a:t>
            </a:r>
            <a:r>
              <a:rPr lang="hr-BA" dirty="0" smtClean="0">
                <a:hlinkClick r:id="rId2"/>
              </a:rPr>
              <a:t>www.youtube.com/watch?v=EYt8rgzsExg</a:t>
            </a:r>
            <a:endParaRPr lang="hr-BA" dirty="0" smtClean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xmlns="" val="35632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8b829d166_0_150"/>
          <p:cNvSpPr txBox="1">
            <a:spLocks noGrp="1"/>
          </p:cNvSpPr>
          <p:nvPr>
            <p:ph type="title"/>
          </p:nvPr>
        </p:nvSpPr>
        <p:spPr>
          <a:xfrm>
            <a:off x="1069850" y="484625"/>
            <a:ext cx="10606500" cy="160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latin typeface="Comic Sans MS"/>
                <a:ea typeface="Comic Sans MS"/>
                <a:cs typeface="Comic Sans MS"/>
                <a:sym typeface="Comic Sans MS"/>
              </a:rPr>
              <a:t>2. sat razrednika / nastave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Kako sam ja doživio/la potres ? </a:t>
            </a:r>
            <a:endParaRPr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3" name="Google Shape;293;g78b829d166_0_150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7200"/>
              <a:t>? </a:t>
            </a:r>
            <a:endParaRPr sz="72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6400">
                <a:solidFill>
                  <a:srgbClr val="9900FF"/>
                </a:solidFill>
              </a:rPr>
              <a:t>razgovor u razredu, crtanje</a:t>
            </a:r>
            <a:endParaRPr sz="6400">
              <a:solidFill>
                <a:srgbClr val="9900F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6400">
                <a:solidFill>
                  <a:srgbClr val="9900FF"/>
                </a:solidFill>
              </a:rPr>
              <a:t>pisani sastav</a:t>
            </a:r>
            <a:endParaRPr sz="6400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>
            <a:off x="166256" y="2682228"/>
            <a:ext cx="95781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                  </a:t>
            </a:r>
            <a:endParaRPr sz="2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287525" y="161550"/>
            <a:ext cx="11267700" cy="5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endParaRPr sz="2600" b="1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6194" y="1337590"/>
            <a:ext cx="3685806" cy="392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-1041099" y="4408259"/>
            <a:ext cx="117552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hr-HR" sz="28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 krenimo!</a:t>
            </a:r>
            <a:endParaRPr sz="2800" b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3"/>
          <p:cNvSpPr txBox="1">
            <a:spLocks noGrp="1"/>
          </p:cNvSpPr>
          <p:nvPr>
            <p:ph type="title"/>
          </p:nvPr>
        </p:nvSpPr>
        <p:spPr>
          <a:xfrm>
            <a:off x="-731025" y="2584875"/>
            <a:ext cx="11859300" cy="84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hr-HR" sz="31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POTRES JE PRIRODNA POJAVA  </a:t>
            </a:r>
            <a:r>
              <a:rPr lang="hr-HR" sz="2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koja dolazi iznenada.</a:t>
            </a:r>
            <a:endParaRPr sz="2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endParaRPr sz="2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hr-HR" sz="29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 možemo ju predvidjeti, </a:t>
            </a:r>
            <a:r>
              <a:rPr lang="hr-HR" sz="2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nitko ne zna točno kada </a:t>
            </a:r>
            <a:endParaRPr sz="2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hr-HR" sz="2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će se dogoditi.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9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 možemo je spriječiti ! </a:t>
            </a:r>
            <a:r>
              <a:rPr lang="hr-HR" sz="2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2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hr-HR"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Ali je možemo upoznati i naučiti kako ćemo se zaštititi </a:t>
            </a:r>
            <a:r>
              <a:rPr lang="hr-HR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hr-HR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endParaRPr sz="2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f78aa7289_3_6"/>
          <p:cNvSpPr txBox="1">
            <a:spLocks noGrp="1"/>
          </p:cNvSpPr>
          <p:nvPr>
            <p:ph type="title"/>
          </p:nvPr>
        </p:nvSpPr>
        <p:spPr>
          <a:xfrm>
            <a:off x="116075" y="484625"/>
            <a:ext cx="11947800" cy="160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Pogledajte </a:t>
            </a:r>
            <a:r>
              <a:rPr lang="hr-HR" dirty="0" smtClean="0"/>
              <a:t>jedan </a:t>
            </a:r>
            <a:r>
              <a:rPr lang="hr-HR" dirty="0"/>
              <a:t>zanimljivi video </a:t>
            </a:r>
            <a:endParaRPr dirty="0"/>
          </a:p>
        </p:txBody>
      </p:sp>
      <p:sp>
        <p:nvSpPr>
          <p:cNvPr id="144" name="Google Shape;144;gaf78aa7289_3_6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5000" cy="397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500" i="1" dirty="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klikom na </a:t>
            </a:r>
            <a:r>
              <a:rPr lang="hr-HR" sz="2500" i="1" dirty="0" smtClean="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link otvara </a:t>
            </a:r>
            <a:r>
              <a:rPr lang="hr-HR" sz="2500" i="1" dirty="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 </a:t>
            </a:r>
            <a:r>
              <a:rPr lang="hr-HR" sz="2500" i="1" dirty="0">
                <a:solidFill>
                  <a:srgbClr val="9900F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edukativni video </a:t>
            </a:r>
            <a:r>
              <a:rPr lang="hr-HR" sz="2500" i="1" dirty="0" err="1">
                <a:solidFill>
                  <a:srgbClr val="9900F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Kvizotres</a:t>
            </a:r>
            <a:r>
              <a:rPr lang="hr-HR" sz="2500" i="1" dirty="0">
                <a:solidFill>
                  <a:srgbClr val="9900F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koji su osmislili Hrvatski Crveni križ i Kazalište Tvornica lutaka, a s ciljem da se djeca na zabavan način poduče načine sigurnog postupanja u slučaju potresa. </a:t>
            </a:r>
            <a:endParaRPr sz="2500" i="1" dirty="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308143" y="2253834"/>
            <a:ext cx="5617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800" dirty="0" smtClean="0">
                <a:hlinkClick r:id="rId3"/>
              </a:rPr>
              <a:t>https://</a:t>
            </a:r>
            <a:r>
              <a:rPr lang="hr-HR" sz="1800" dirty="0" smtClean="0">
                <a:hlinkClick r:id="rId3"/>
              </a:rPr>
              <a:t>www.youtube.com/watch?v=7XUxZd0rVWE</a:t>
            </a:r>
            <a:endParaRPr lang="hr-HR" sz="18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500375" y="630025"/>
            <a:ext cx="115152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hr-HR" sz="4700">
                <a:solidFill>
                  <a:srgbClr val="FF00FF"/>
                </a:solidFill>
              </a:rPr>
              <a:t>KAD JE BIO POTRES, JESTE LI SE UPLAŠILI ? </a:t>
            </a:r>
            <a:endParaRPr sz="4700">
              <a:solidFill>
                <a:srgbClr val="FF00FF"/>
              </a:solidFill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type="body" idx="1"/>
          </p:nvPr>
        </p:nvSpPr>
        <p:spPr>
          <a:xfrm>
            <a:off x="638150" y="2912025"/>
            <a:ext cx="10917000" cy="3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BEZ BRIGE … TO JE POSVE NORMALNO </a:t>
            </a:r>
            <a:endParaRPr sz="30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 MI ODRASLI SMO SE UPLAŠILI ! </a:t>
            </a:r>
            <a:endParaRPr sz="300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dirty="0">
                <a:latin typeface="Comic Sans MS"/>
                <a:ea typeface="Comic Sans MS"/>
                <a:cs typeface="Comic Sans MS"/>
                <a:sym typeface="Comic Sans MS"/>
              </a:rPr>
              <a:t>Ali ima dobra vijest - ipak nešto možemo napraviti!</a:t>
            </a:r>
            <a:endParaRPr sz="3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" lvl="0" indent="-24638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80000"/>
              </a:buClr>
              <a:buSzPts val="2700"/>
              <a:buFont typeface="Comic Sans MS"/>
              <a:buChar char="▪"/>
            </a:pPr>
            <a:r>
              <a:rPr lang="hr-HR" sz="3000" dirty="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Možemo naučiti kako se bolje </a:t>
            </a:r>
            <a:r>
              <a:rPr lang="hr-HR" sz="3000" dirty="0" smtClean="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zaštititi </a:t>
            </a:r>
            <a:r>
              <a:rPr lang="hr-HR" sz="3000" dirty="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BITI SIGURNI!</a:t>
            </a:r>
            <a:endParaRPr sz="3000" dirty="0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subTitle" idx="1"/>
          </p:nvPr>
        </p:nvSpPr>
        <p:spPr>
          <a:xfrm>
            <a:off x="182167" y="4568712"/>
            <a:ext cx="9018000" cy="22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hr-HR" sz="3200" b="1" dirty="0">
                <a:latin typeface="Times New Roman"/>
                <a:ea typeface="Times New Roman"/>
                <a:cs typeface="Times New Roman"/>
                <a:sym typeface="Times New Roman"/>
              </a:rPr>
              <a:t>VJEŽBAT ĆEMO KAKO SE TREBA 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hr-HR" sz="3200" b="1" dirty="0">
                <a:latin typeface="Times New Roman"/>
                <a:ea typeface="Times New Roman"/>
                <a:cs typeface="Times New Roman"/>
                <a:sym typeface="Times New Roman"/>
              </a:rPr>
              <a:t>PONAŠATI </a:t>
            </a:r>
            <a:r>
              <a:rPr lang="hr-HR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U ŠKOLI  </a:t>
            </a:r>
            <a:endParaRPr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endParaRPr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hr-HR" sz="3200" b="1" dirty="0">
                <a:latin typeface="Times New Roman"/>
                <a:ea typeface="Times New Roman"/>
                <a:cs typeface="Times New Roman"/>
                <a:sym typeface="Times New Roman"/>
              </a:rPr>
              <a:t>Ne bježite </a:t>
            </a:r>
            <a:r>
              <a:rPr lang="hr-HR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van, pažljivo slušajte upute učitelja!  </a:t>
            </a:r>
            <a:r>
              <a:rPr lang="hr-HR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endParaRPr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hr-HR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endParaRPr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hr-HR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</a:t>
            </a:r>
            <a:endParaRPr b="1" dirty="0"/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0156" y="1157339"/>
            <a:ext cx="3301844" cy="423153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 txBox="1"/>
          <p:nvPr/>
        </p:nvSpPr>
        <p:spPr>
          <a:xfrm>
            <a:off x="654326" y="1643068"/>
            <a:ext cx="8454000" cy="3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 sz="4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hr-HR" sz="4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 POČETAK, ako osjetite potres,</a:t>
            </a:r>
            <a:endParaRPr sz="2200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hr-HR" sz="4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 PANIČARITE!</a:t>
            </a:r>
            <a:endParaRPr sz="4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hr-HR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8b829d166_0_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NAĆI ĆEMO SIGURNA MJESTA</a:t>
            </a:r>
            <a:endParaRPr/>
          </a:p>
        </p:txBody>
      </p:sp>
      <p:sp>
        <p:nvSpPr>
          <p:cNvPr id="165" name="Google Shape;165;g78b829d166_0_2"/>
          <p:cNvSpPr txBox="1">
            <a:spLocks noGrp="1"/>
          </p:cNvSpPr>
          <p:nvPr>
            <p:ph type="body" idx="1"/>
          </p:nvPr>
        </p:nvSpPr>
        <p:spPr>
          <a:xfrm>
            <a:off x="298875" y="2093825"/>
            <a:ext cx="11668200" cy="405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3100" i="1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AKO STE U RAZREDU ZA VRIJEME POTRESA  TU TREBATE I OSTATI DOK TRAJE POTRES ( 10- 15  sek)</a:t>
            </a:r>
            <a:endParaRPr sz="3100" i="1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100" i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3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STANEMO ( čučnemo)  NA NAŠA SIGURNA MJESTA</a:t>
            </a:r>
            <a:endParaRPr sz="3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3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(pod klupu)  </a:t>
            </a:r>
            <a:r>
              <a:rPr lang="hr-HR" sz="3100" i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100" i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100" i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3100" i="1">
                <a:latin typeface="Comic Sans MS"/>
                <a:ea typeface="Comic Sans MS"/>
                <a:cs typeface="Comic Sans MS"/>
                <a:sym typeface="Comic Sans MS"/>
              </a:rPr>
              <a:t>KAD PRESTANE PODRHTAVANJE  ONDA MOŽEMO IZAĆI VAN  -</a:t>
            </a:r>
            <a:r>
              <a:rPr lang="hr-HR" sz="3100" i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putem koji ćemo vježbati</a:t>
            </a:r>
            <a:endParaRPr sz="3100" i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f78aa7289_3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338100" cy="107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500" i="1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 SLUČAJU DA JE UČENIK IZVAN SVOJE UČIONICE:</a:t>
            </a:r>
            <a:endParaRPr sz="3500" i="1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2" name="Google Shape;172;gaf78aa7289_3_0"/>
          <p:cNvSpPr txBox="1">
            <a:spLocks noGrp="1"/>
          </p:cNvSpPr>
          <p:nvPr>
            <p:ph type="body" idx="1"/>
          </p:nvPr>
        </p:nvSpPr>
        <p:spPr>
          <a:xfrm>
            <a:off x="247500" y="1616575"/>
            <a:ext cx="11697000" cy="482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300" i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Z</a:t>
            </a:r>
            <a:r>
              <a:rPr lang="hr-HR" sz="2900" i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vrijeme potresa </a:t>
            </a:r>
            <a:r>
              <a:rPr lang="hr-HR" sz="2700" i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ostati gdje jeste. </a:t>
            </a:r>
            <a:endParaRPr sz="2700" i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700" i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700" i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Potražiti sklonište - klupu ili čvrsti zid </a:t>
            </a:r>
            <a:endParaRPr sz="2700" i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700" i="1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2700" i="1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Nakon toga -  doći u glavni hodnik i pričekati svoj razred  i zajedno izaći van.</a:t>
            </a:r>
            <a:endParaRPr sz="2700" i="1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700" i="1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8586952" y="4406886"/>
            <a:ext cx="2648607" cy="8062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8" name="Google Shape;178;p8"/>
          <p:cNvSpPr txBox="1">
            <a:spLocks noGrp="1"/>
          </p:cNvSpPr>
          <p:nvPr>
            <p:ph type="subTitle" idx="1"/>
          </p:nvPr>
        </p:nvSpPr>
        <p:spPr>
          <a:xfrm>
            <a:off x="8952689" y="2850442"/>
            <a:ext cx="3151762" cy="158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r>
              <a:rPr lang="hr-HR" sz="4800">
                <a:solidFill>
                  <a:schemeClr val="lt1"/>
                </a:solidFill>
              </a:rPr>
              <a:t>Pravilo 2:</a:t>
            </a:r>
            <a:endParaRPr/>
          </a:p>
        </p:txBody>
      </p:sp>
      <p:sp>
        <p:nvSpPr>
          <p:cNvPr id="179" name="Google Shape;179;p8"/>
          <p:cNvSpPr/>
          <p:nvPr/>
        </p:nvSpPr>
        <p:spPr>
          <a:xfrm>
            <a:off x="884759" y="4455320"/>
            <a:ext cx="395318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Spustite se pod ČVRSTI stol ili klupu.</a:t>
            </a:r>
            <a:r>
              <a:rPr lang="hr-HR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                                                  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8198735" y="4455320"/>
            <a:ext cx="285946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Držite se!</a:t>
            </a:r>
            <a:endParaRPr/>
          </a:p>
        </p:txBody>
      </p:sp>
      <p:sp>
        <p:nvSpPr>
          <p:cNvPr id="181" name="Google Shape;181;p8"/>
          <p:cNvSpPr/>
          <p:nvPr/>
        </p:nvSpPr>
        <p:spPr>
          <a:xfrm>
            <a:off x="4971406" y="3938241"/>
            <a:ext cx="309387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                             </a:t>
            </a:r>
            <a:r>
              <a:rPr lang="hr-HR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Zaštitite glavu i vrat rukama.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759" y="1346143"/>
            <a:ext cx="10266717" cy="3093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>
            <a:off x="342530" y="268925"/>
            <a:ext cx="113511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Ako vas potres zatekne u kući, stanu ili školi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VAŽNO PRAVILO je…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rsta drva">
  <a:themeElements>
    <a:clrScheme name="Vrsta drva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681</Words>
  <Application>Microsoft Office PowerPoint</Application>
  <PresentationFormat>Prilagođeno</PresentationFormat>
  <Paragraphs>131</Paragraphs>
  <Slides>23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23</vt:i4>
      </vt:variant>
    </vt:vector>
  </HeadingPairs>
  <TitlesOfParts>
    <vt:vector size="25" baseType="lpstr">
      <vt:lpstr>Vrsta drva</vt:lpstr>
      <vt:lpstr>Custom</vt:lpstr>
      <vt:lpstr>DRAGI UČENICI, DOBRO NAM DOŠLI! </vt:lpstr>
      <vt:lpstr>Danas ćete učiti</vt:lpstr>
      <vt:lpstr>POTRES JE PRIRODNA POJAVA  koja dolazi iznenada.  Ne možemo ju predvidjeti, nitko ne zna točno kada  će se dogoditi. Ne možemo je spriječiti !    Ali je možemo upoznati i naučiti kako ćemo se zaštititi                                                   </vt:lpstr>
      <vt:lpstr>Pogledajte jedan zanimljivi video </vt:lpstr>
      <vt:lpstr>KAD JE BIO POTRES, JESTE LI SE UPLAŠILI ? </vt:lpstr>
      <vt:lpstr>Slajd 6</vt:lpstr>
      <vt:lpstr>NAĆI ĆEMO SIGURNA MJESTA</vt:lpstr>
      <vt:lpstr>U SLUČAJU DA JE UČENIK IZVAN SVOJE UČIONICE:</vt:lpstr>
      <vt:lpstr>Slajd 9</vt:lpstr>
      <vt:lpstr>    Možete se skloniti i uz NOSIVI zid. Zaštitite glavu i vrat rukama!  </vt:lpstr>
      <vt:lpstr> NOSIVI zid?                  Vjerojatno se pitate se kakav je to zid.</vt:lpstr>
      <vt:lpstr>Slajd 12</vt:lpstr>
      <vt:lpstr>    Ako ste u krevetu, ostanite tamo i pokrijte glavu jastukom! </vt:lpstr>
      <vt:lpstr>Slajd 14</vt:lpstr>
      <vt:lpstr>Kada se potres smiri, izađite van. NE koristite dizalo                                               već stepenice!                                                       </vt:lpstr>
      <vt:lpstr>Maknite se od zgrada, drveća i električnih stupova. Javite se bližnjima! Slušajte odrasle!                                  </vt:lpstr>
      <vt:lpstr>Slajd 17</vt:lpstr>
      <vt:lpstr>KAKO SE SVE MOGU OSJEĆATI ? </vt:lpstr>
      <vt:lpstr> TKO MI MOŽE POMOĆI </vt:lpstr>
      <vt:lpstr>ŠTO MI MOŽE POMOĆI ? </vt:lpstr>
      <vt:lpstr>VJEŽBA EVAKUACIJE: kad stane potres  </vt:lpstr>
      <vt:lpstr>Na  kraju pogledajmo još jedan video i ponovimo naučeno:</vt:lpstr>
      <vt:lpstr>2. sat razrednika / nastave    Kako sam ja doživio/la potres 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DRAGI UČENICI, DOBRODOŠLI!</dc:title>
  <dc:creator>Edita Bosnar</dc:creator>
  <cp:lastModifiedBy>asus2</cp:lastModifiedBy>
  <cp:revision>5</cp:revision>
  <dcterms:created xsi:type="dcterms:W3CDTF">2020-05-13T13:56:56Z</dcterms:created>
  <dcterms:modified xsi:type="dcterms:W3CDTF">2021-01-15T08:06:36Z</dcterms:modified>
</cp:coreProperties>
</file>