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  <p:sldId id="283" r:id="rId30"/>
    <p:sldId id="284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17A988F-8B6E-47C7-8470-4155159B6C2E}" type="datetimeFigureOut">
              <a:rPr lang="hr-HR" smtClean="0"/>
              <a:t>14.12.2023.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E372716-2435-4AE7-A161-81D198EF0D63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350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88F-8B6E-47C7-8470-4155159B6C2E}" type="datetimeFigureOut">
              <a:rPr lang="hr-HR" smtClean="0"/>
              <a:t>14.12.2023.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2716-2435-4AE7-A161-81D198EF0D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253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88F-8B6E-47C7-8470-4155159B6C2E}" type="datetimeFigureOut">
              <a:rPr lang="hr-HR" smtClean="0"/>
              <a:t>14.12.2023.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2716-2435-4AE7-A161-81D198EF0D63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467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88F-8B6E-47C7-8470-4155159B6C2E}" type="datetimeFigureOut">
              <a:rPr lang="hr-HR" smtClean="0"/>
              <a:t>14.12.2023.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2716-2435-4AE7-A161-81D198EF0D63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666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88F-8B6E-47C7-8470-4155159B6C2E}" type="datetimeFigureOut">
              <a:rPr lang="hr-HR" smtClean="0"/>
              <a:t>14.12.2023.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2716-2435-4AE7-A161-81D198EF0D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5263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88F-8B6E-47C7-8470-4155159B6C2E}" type="datetimeFigureOut">
              <a:rPr lang="hr-HR" smtClean="0"/>
              <a:t>14.12.2023.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2716-2435-4AE7-A161-81D198EF0D63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742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88F-8B6E-47C7-8470-4155159B6C2E}" type="datetimeFigureOut">
              <a:rPr lang="hr-HR" smtClean="0"/>
              <a:t>14.12.2023.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2716-2435-4AE7-A161-81D198EF0D63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336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88F-8B6E-47C7-8470-4155159B6C2E}" type="datetimeFigureOut">
              <a:rPr lang="hr-HR" smtClean="0"/>
              <a:t>14.12.2023.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2716-2435-4AE7-A161-81D198EF0D63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343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88F-8B6E-47C7-8470-4155159B6C2E}" type="datetimeFigureOut">
              <a:rPr lang="hr-HR" smtClean="0"/>
              <a:t>14.12.2023.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2716-2435-4AE7-A161-81D198EF0D63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770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88F-8B6E-47C7-8470-4155159B6C2E}" type="datetimeFigureOut">
              <a:rPr lang="hr-HR" smtClean="0"/>
              <a:t>14.12.2023.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2716-2435-4AE7-A161-81D198EF0D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252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88F-8B6E-47C7-8470-4155159B6C2E}" type="datetimeFigureOut">
              <a:rPr lang="hr-HR" smtClean="0"/>
              <a:t>14.12.2023.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2716-2435-4AE7-A161-81D198EF0D63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63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88F-8B6E-47C7-8470-4155159B6C2E}" type="datetimeFigureOut">
              <a:rPr lang="hr-HR" smtClean="0"/>
              <a:t>14.12.2023.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2716-2435-4AE7-A161-81D198EF0D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579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88F-8B6E-47C7-8470-4155159B6C2E}" type="datetimeFigureOut">
              <a:rPr lang="hr-HR" smtClean="0"/>
              <a:t>14.12.2023.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2716-2435-4AE7-A161-81D198EF0D63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00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88F-8B6E-47C7-8470-4155159B6C2E}" type="datetimeFigureOut">
              <a:rPr lang="hr-HR" smtClean="0"/>
              <a:t>14.12.2023.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2716-2435-4AE7-A161-81D198EF0D63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05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88F-8B6E-47C7-8470-4155159B6C2E}" type="datetimeFigureOut">
              <a:rPr lang="hr-HR" smtClean="0"/>
              <a:t>14.12.2023.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2716-2435-4AE7-A161-81D198EF0D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6859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88F-8B6E-47C7-8470-4155159B6C2E}" type="datetimeFigureOut">
              <a:rPr lang="hr-HR" smtClean="0"/>
              <a:t>14.12.2023.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2716-2435-4AE7-A161-81D198EF0D63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81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88F-8B6E-47C7-8470-4155159B6C2E}" type="datetimeFigureOut">
              <a:rPr lang="hr-HR" smtClean="0"/>
              <a:t>14.12.2023.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2716-2435-4AE7-A161-81D198EF0D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653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7A988F-8B6E-47C7-8470-4155159B6C2E}" type="datetimeFigureOut">
              <a:rPr lang="hr-HR" smtClean="0"/>
              <a:t>14.12.2023.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372716-2435-4AE7-A161-81D198EF0D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676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79E064-9D61-4426-B194-F08441298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NA MREŽI</a:t>
            </a:r>
            <a:br>
              <a:rPr lang="hr-HR" dirty="0"/>
            </a:br>
            <a:r>
              <a:rPr lang="hr-HR" sz="2000" dirty="0"/>
              <a:t>Predstavljanje rezultata upitnika o korištenju mobitela i društvenih mreža</a:t>
            </a:r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DF3A2A09-72D1-41C9-B1E5-69EBEA32A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082" y="1690688"/>
            <a:ext cx="7315200" cy="4252912"/>
          </a:xfrm>
        </p:spPr>
      </p:pic>
    </p:spTree>
    <p:extLst>
      <p:ext uri="{BB962C8B-B14F-4D97-AF65-F5344CB8AC3E}">
        <p14:creationId xmlns:p14="http://schemas.microsoft.com/office/powerpoint/2010/main" val="3349582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4ABD0D-4FC1-4B55-9CF6-399FF882E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Koristiš li </a:t>
            </a:r>
            <a:r>
              <a:rPr lang="hr-HR" dirty="0" err="1"/>
              <a:t>WhatsApp</a:t>
            </a:r>
            <a:r>
              <a:rPr lang="hr-HR" dirty="0"/>
              <a:t>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7D51B36-17C4-4026-A003-20680EFB7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	131/ 65%</a:t>
            </a:r>
          </a:p>
          <a:p>
            <a:r>
              <a:rPr lang="hr-HR" dirty="0"/>
              <a:t>Ne	72/ 35 %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39D5046-FC52-42DE-BFB7-A82679FA2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706" y="2832847"/>
            <a:ext cx="4043082" cy="263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74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4F264E-5B99-4924-83B7-763396EAE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Jesi li član neke grupe na društvenim mrežama?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08384B-8F64-4569-8085-B30C10A97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	146/ 72%</a:t>
            </a:r>
          </a:p>
          <a:p>
            <a:r>
              <a:rPr lang="hr-HR" dirty="0"/>
              <a:t>Ne	57/ 28%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2D773AE-62DC-460F-8E35-74159427C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824" y="2696695"/>
            <a:ext cx="385818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46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E1A3F7-DE0A-4B98-A64A-723E955CB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Koliko vremena dnevno (u prosjeku) provodiš na mobitelu?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E6EA77F-6CEC-493E-9F49-506FCCE16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0070C0"/>
                </a:solidFill>
              </a:rPr>
              <a:t>Do 1 sat dnevno		71/35%</a:t>
            </a:r>
          </a:p>
          <a:p>
            <a:r>
              <a:rPr lang="hr-HR" dirty="0">
                <a:solidFill>
                  <a:srgbClr val="FFC000"/>
                </a:solidFill>
              </a:rPr>
              <a:t>Od 1 do 5 sati dnevno	100/49%</a:t>
            </a:r>
          </a:p>
          <a:p>
            <a:r>
              <a:rPr lang="hr-HR" dirty="0">
                <a:solidFill>
                  <a:srgbClr val="00B050"/>
                </a:solidFill>
              </a:rPr>
              <a:t>Više od 5 sati dnevno	33/16%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59275A0-C77C-45A5-84A8-9C0536018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3055284"/>
            <a:ext cx="2857500" cy="201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19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FDCD30-9DE6-4584-80E3-14917F2AC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Traže li tvoji roditelji da im pokažeš sadržaje koje imaš na svom mobitelu?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C01DE3-6A20-4964-BBBC-EABA87C7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978" y="2481384"/>
            <a:ext cx="9601196" cy="3318936"/>
          </a:xfrm>
        </p:spPr>
        <p:txBody>
          <a:bodyPr/>
          <a:lstStyle/>
          <a:p>
            <a:r>
              <a:rPr lang="hr-HR" dirty="0">
                <a:solidFill>
                  <a:srgbClr val="00B0F0"/>
                </a:solidFill>
              </a:rPr>
              <a:t>Da, uvijek	28/ 14%</a:t>
            </a:r>
          </a:p>
          <a:p>
            <a:r>
              <a:rPr lang="hr-HR" dirty="0">
                <a:solidFill>
                  <a:schemeClr val="accent5"/>
                </a:solidFill>
              </a:rPr>
              <a:t>Ne, nikada	56/ 27%</a:t>
            </a:r>
          </a:p>
          <a:p>
            <a:r>
              <a:rPr lang="hr-HR" dirty="0">
                <a:solidFill>
                  <a:srgbClr val="00B050"/>
                </a:solidFill>
              </a:rPr>
              <a:t>Ponekad		120/ 59%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3D20FD3-3590-4655-AC40-50D59A795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329" y="3135965"/>
            <a:ext cx="4034118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35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BE4DEA-CE16-4610-B0DA-A29E710AE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Koriste li tvoji roditelji neku od aplikacija kojom prate tvoje korištenje mobitela?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5E3D7B-5DC7-4308-A73A-F635FECC6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	91/45%</a:t>
            </a:r>
          </a:p>
          <a:p>
            <a:r>
              <a:rPr lang="hr-HR" dirty="0"/>
              <a:t>Ne	113/ 55%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6BAE13A-6AD7-4837-BCD7-D3834B7F9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341" y="2725272"/>
            <a:ext cx="4019550" cy="248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07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861ED9-E986-46D0-A93F-BCD715CE9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Igraš li on line igre?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71C3BB-8CF9-42E8-87A0-8A696BC40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	153/ 75%</a:t>
            </a:r>
          </a:p>
          <a:p>
            <a:r>
              <a:rPr lang="hr-HR" dirty="0"/>
              <a:t>Ne	51/ 25%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170FFC3-722B-434C-BEBE-6896BAEC7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743" y="2787649"/>
            <a:ext cx="3418915" cy="258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19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0C99A2-A7F0-4280-B250-CCE2601A6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Poznaješ li osobno igrače s kojima igraš on line?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F6B0367-EBBA-46D0-9C5C-56F262BA0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		113/ 56%</a:t>
            </a:r>
          </a:p>
          <a:p>
            <a:r>
              <a:rPr lang="hr-HR" dirty="0"/>
              <a:t>Ne		88/ 44%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2182B2F-169B-4480-A2C4-63AAED872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318" y="2974601"/>
            <a:ext cx="4437529" cy="268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38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1F8E27-1DD8-4389-880A-789311790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Koliko pratitelja, u prosjeku, imaš na svojim profilima?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54D7069-B013-4769-8D66-E0AEA8EED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00B0F0"/>
                </a:solidFill>
              </a:rPr>
              <a:t>Do 100			84/45%</a:t>
            </a:r>
          </a:p>
          <a:p>
            <a:r>
              <a:rPr lang="hr-HR" dirty="0">
                <a:solidFill>
                  <a:srgbClr val="FFC000"/>
                </a:solidFill>
              </a:rPr>
              <a:t>Od 100 do 500	33/18%</a:t>
            </a:r>
          </a:p>
          <a:p>
            <a:r>
              <a:rPr lang="hr-HR" dirty="0">
                <a:solidFill>
                  <a:srgbClr val="00B050"/>
                </a:solidFill>
              </a:rPr>
              <a:t>Od 500 do 1000	49/ 25%</a:t>
            </a:r>
          </a:p>
          <a:p>
            <a:r>
              <a:rPr lang="hr-HR" dirty="0">
                <a:solidFill>
                  <a:srgbClr val="FF0000"/>
                </a:solidFill>
              </a:rPr>
              <a:t>Preko 1000		22/12%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E1D39B6-E5EE-44F4-ACEC-97C294B13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3252507"/>
            <a:ext cx="28575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99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CC6294-5E21-4D5D-82E6-BBBFB49C8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 koji si način stekao/stekla pratitelje?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75F270-B7E8-454D-BAFD-32AD10B01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00B0F0"/>
                </a:solidFill>
              </a:rPr>
              <a:t>Pronašao/la sam ih sam/sama	64/31%</a:t>
            </a:r>
          </a:p>
          <a:p>
            <a:r>
              <a:rPr lang="hr-HR" dirty="0">
                <a:solidFill>
                  <a:schemeClr val="accent5"/>
                </a:solidFill>
              </a:rPr>
              <a:t>Na preporuku prijatelja			17/ 8%</a:t>
            </a:r>
          </a:p>
          <a:p>
            <a:r>
              <a:rPr lang="hr-HR" dirty="0">
                <a:solidFill>
                  <a:srgbClr val="00B050"/>
                </a:solidFill>
              </a:rPr>
              <a:t>Dobio/la sam njihov zahtjev	22/ 11%</a:t>
            </a:r>
          </a:p>
          <a:p>
            <a:r>
              <a:rPr lang="hr-HR" dirty="0">
                <a:solidFill>
                  <a:srgbClr val="FF0000"/>
                </a:solidFill>
              </a:rPr>
              <a:t>Nekako drugačije				101/50%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98777BA-EC94-4BA8-878C-F014920FF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696" y="3055284"/>
            <a:ext cx="3696821" cy="223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99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5CFAD1-B102-49D4-B4E1-47CC6945B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Poznaješ li osobno sve svoje pratitelje?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2D0AB0F-0A89-41CA-8E6D-56EA21B9C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	133/65%</a:t>
            </a:r>
          </a:p>
          <a:p>
            <a:r>
              <a:rPr lang="hr-HR" dirty="0"/>
              <a:t>Ne	71/35%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E31C87B-5DBC-4754-A0B3-0C0F5271D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753" y="2556933"/>
            <a:ext cx="4347882" cy="26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74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E058BD-FBB5-4F9C-824A-3852A7F5C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Osnovne informacije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BC1338-4FC7-44CD-9726-A5B04D9AE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Vrijeme: tijekom MBPO 2022. godine</a:t>
            </a:r>
          </a:p>
          <a:p>
            <a:r>
              <a:rPr lang="hr-HR" dirty="0"/>
              <a:t>Mjesto: OŠ </a:t>
            </a:r>
            <a:r>
              <a:rPr lang="hr-HR" dirty="0" err="1"/>
              <a:t>Dragojle</a:t>
            </a:r>
            <a:r>
              <a:rPr lang="hr-HR" dirty="0"/>
              <a:t> </a:t>
            </a:r>
            <a:r>
              <a:rPr lang="hr-HR" dirty="0" err="1"/>
              <a:t>Jarnević</a:t>
            </a:r>
            <a:endParaRPr lang="hr-HR" dirty="0"/>
          </a:p>
          <a:p>
            <a:r>
              <a:rPr lang="hr-HR" dirty="0"/>
              <a:t>Ispitanici: učenici od 3. do 8. razreda (koji pohađaju Informatiku)</a:t>
            </a:r>
          </a:p>
          <a:p>
            <a:r>
              <a:rPr lang="hr-HR" dirty="0"/>
              <a:t>Sudjelovalo 204 učenika (od ukupno 470 učenika) – 43%</a:t>
            </a:r>
          </a:p>
          <a:p>
            <a:r>
              <a:rPr lang="hr-HR" dirty="0"/>
              <a:t>107 dječaka (52,5%) i 97 djevojčica (47,5%)</a:t>
            </a:r>
          </a:p>
        </p:txBody>
      </p:sp>
    </p:spTree>
    <p:extLst>
      <p:ext uri="{BB962C8B-B14F-4D97-AF65-F5344CB8AC3E}">
        <p14:creationId xmlns:p14="http://schemas.microsoft.com/office/powerpoint/2010/main" val="1032393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0AD616-EBCA-4C20-ADD7-9844300DB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Vodiš li on line razgovore isključivo sa osobama koje poznaješ?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E7D7021-5A35-43BE-AC7A-D55BE41AA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		163/ 80%</a:t>
            </a:r>
          </a:p>
          <a:p>
            <a:r>
              <a:rPr lang="hr-HR" dirty="0"/>
              <a:t>Ne		40/ 20%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B1F704F-5023-4F24-B863-801E3411B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388" y="2814918"/>
            <a:ext cx="3783106" cy="261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06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507169-E9A1-4EAE-A690-926ECEA47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Odgovaraš li na poruke nepoznatih osoba?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71720B-93C6-4CE0-96D2-38FA56EEF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	16/ 8%</a:t>
            </a:r>
          </a:p>
          <a:p>
            <a:r>
              <a:rPr lang="hr-HR" dirty="0"/>
              <a:t>Ne	188/ 92%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0125AD7-59A1-480E-BB75-A6674396E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2714625"/>
            <a:ext cx="4781550" cy="227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27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6DEC81-D217-4D6C-98AB-3308A7EA3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Imaš li otvoren privatni kanal u </a:t>
            </a:r>
            <a:r>
              <a:rPr lang="hr-HR" dirty="0" err="1"/>
              <a:t>Teamsu</a:t>
            </a:r>
            <a:r>
              <a:rPr lang="hr-HR" dirty="0"/>
              <a:t>, odnosno kanal kojem učitelji nemaju pristup?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C9BAEB-5091-4492-9BA1-7A417D39C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	15/ 7%</a:t>
            </a:r>
          </a:p>
          <a:p>
            <a:r>
              <a:rPr lang="hr-HR" dirty="0"/>
              <a:t>Ne	189/ 73%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CB9636C-D74C-478D-9AC1-EF290BA2D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424" y="3118037"/>
            <a:ext cx="4536141" cy="230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94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06BD81-33EC-4F10-B9E5-63133D9A8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Imaju li tvoji roditelji uvid u tvoja dopisivanja i profile na društvenim mrežama?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1CC6341-C7DB-4315-864A-FF63217D1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		118/58%</a:t>
            </a:r>
          </a:p>
          <a:p>
            <a:r>
              <a:rPr lang="hr-HR" dirty="0"/>
              <a:t>Ne		86/ 42%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4CDF0D0-4638-4D6D-97D5-57BD45CBA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026" y="2761130"/>
            <a:ext cx="3651997" cy="249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54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7BD9A1-96A0-495A-B87D-9ED746EB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200" dirty="0"/>
              <a:t>Jesi li prilikom otvaranja bilo kojeg profila morao/la dati lažne podatke o sebi (kao npr. godinu rođenja) kako bi mogao/la uspješno otvoriti profil?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41BEF36-ADAB-4366-8098-B0C06E2F9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	140/ 69%</a:t>
            </a:r>
          </a:p>
          <a:p>
            <a:r>
              <a:rPr lang="hr-HR" dirty="0"/>
              <a:t>Ne	64/ 31%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36D81BC-F615-48CE-B4E3-E3C9D516E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966" y="2795307"/>
            <a:ext cx="4485715" cy="295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49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4D5160-0136-4B22-B3C1-A3D508883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Jesi li se ikada na Internetu susreo/la sa sadržajem zbog kojeg si se osjećao neugodno?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74767E-6ED3-4C8A-BF47-B36060FF7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	79/ 39%</a:t>
            </a:r>
          </a:p>
          <a:p>
            <a:r>
              <a:rPr lang="hr-HR" dirty="0"/>
              <a:t>Ne	125/ 61%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C9564AB-7B48-475A-B116-1F0755AD5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1" y="2822201"/>
            <a:ext cx="3845858" cy="255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98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514159-B48C-4E27-95B3-997524FEB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Što učiniš kada se susretneš sa sadržajem zbog kojeg se osjećaš neugodno?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29C28A0-48ED-45E4-9ED5-F97C46D24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>
                <a:solidFill>
                  <a:srgbClr val="00B0F0"/>
                </a:solidFill>
              </a:rPr>
              <a:t>Blokiram izvor iz kojeg taj sadržaj dolazi	118</a:t>
            </a:r>
          </a:p>
          <a:p>
            <a:r>
              <a:rPr lang="hr-HR" dirty="0">
                <a:solidFill>
                  <a:schemeClr val="accent5"/>
                </a:solidFill>
              </a:rPr>
              <a:t>Više ne odlazim na tu stranicu/pretplatnika	86</a:t>
            </a:r>
          </a:p>
          <a:p>
            <a:r>
              <a:rPr lang="hr-HR" dirty="0">
                <a:solidFill>
                  <a:srgbClr val="00B050"/>
                </a:solidFill>
              </a:rPr>
              <a:t>Pokažem roditeljima	70</a:t>
            </a:r>
          </a:p>
          <a:p>
            <a:r>
              <a:rPr lang="hr-HR" dirty="0">
                <a:solidFill>
                  <a:srgbClr val="FF0000"/>
                </a:solidFill>
              </a:rPr>
              <a:t>Pokažem prijateljima	7</a:t>
            </a:r>
          </a:p>
          <a:p>
            <a:r>
              <a:rPr lang="hr-HR" dirty="0">
                <a:solidFill>
                  <a:srgbClr val="7030A0"/>
                </a:solidFill>
              </a:rPr>
              <a:t>Proslijedim dalje	3</a:t>
            </a:r>
          </a:p>
          <a:p>
            <a:r>
              <a:rPr lang="hr-HR" dirty="0">
                <a:solidFill>
                  <a:schemeClr val="accent5">
                    <a:lumMod val="75000"/>
                  </a:schemeClr>
                </a:solidFill>
              </a:rPr>
              <a:t>Ignoriram	81</a:t>
            </a:r>
          </a:p>
          <a:p>
            <a:r>
              <a:rPr lang="hr-H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Nešto drugo	11</a:t>
            </a: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Ništa od navedenog	13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7463BB5-F0B0-41A7-8F9E-EC03D80DE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078" y="2919693"/>
            <a:ext cx="3333750" cy="272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09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781016-D049-4F93-A784-1D71C8F39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Znaš li što je </a:t>
            </a:r>
            <a:r>
              <a:rPr lang="hr-HR" dirty="0" err="1"/>
              <a:t>cyberbulling</a:t>
            </a:r>
            <a:r>
              <a:rPr lang="hr-HR" dirty="0"/>
              <a:t>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37E27E-2632-4A35-891A-9B4192A7B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		111/54%</a:t>
            </a:r>
          </a:p>
          <a:p>
            <a:r>
              <a:rPr lang="hr-HR" dirty="0"/>
              <a:t>Ne		93/46%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E0EE273-E3CC-41A8-8973-177827E30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309" y="2849095"/>
            <a:ext cx="4127126" cy="242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48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D3643C-3CC5-43C1-AC2D-EE7920B17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Pokušaj svojim riječima objasniti </a:t>
            </a:r>
            <a:r>
              <a:rPr lang="hr-HR" dirty="0" err="1"/>
              <a:t>cyverbulling</a:t>
            </a:r>
            <a:r>
              <a:rPr lang="hr-HR" dirty="0"/>
              <a:t>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79BD7A0-1773-4385-A371-FD4E4D6C9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Ne zna – 83 učenika/41 %; od toga 37 ne zna ispravno napisati „ne znam“ (46%)</a:t>
            </a:r>
          </a:p>
          <a:p>
            <a:r>
              <a:rPr lang="hr-HR" dirty="0"/>
              <a:t>Vrijeđanje na/preko Interneta – 33/ 16%</a:t>
            </a:r>
          </a:p>
          <a:p>
            <a:r>
              <a:rPr lang="hr-HR" dirty="0"/>
              <a:t>Nasilje na Internetu – 49/ 24%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71749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5B63E4-60AF-4287-BEB8-678E9F6FA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570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59245AD-9B3B-4B93-8014-F2036EAB1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982133"/>
            <a:ext cx="9601196" cy="4893735"/>
          </a:xfrm>
        </p:spPr>
        <p:txBody>
          <a:bodyPr>
            <a:normAutofit fontScale="85000" lnSpcReduction="10000"/>
          </a:bodyPr>
          <a:lstStyle/>
          <a:p>
            <a:r>
              <a:rPr lang="hr-HR" dirty="0" err="1"/>
              <a:t>Intrenetsko</a:t>
            </a:r>
            <a:r>
              <a:rPr lang="hr-HR" dirty="0"/>
              <a:t> vrijeđanje</a:t>
            </a:r>
          </a:p>
          <a:p>
            <a:r>
              <a:rPr lang="pl-PL" dirty="0"/>
              <a:t>To je kada netko nekomu govori ružne riječi na internetu</a:t>
            </a:r>
          </a:p>
          <a:p>
            <a:r>
              <a:rPr lang="hr-HR" dirty="0" err="1"/>
              <a:t>zlostavljenje</a:t>
            </a:r>
            <a:r>
              <a:rPr lang="hr-HR" dirty="0"/>
              <a:t> na internetu</a:t>
            </a:r>
          </a:p>
          <a:p>
            <a:r>
              <a:rPr lang="hr-HR" dirty="0" err="1"/>
              <a:t>Cyberbulling</a:t>
            </a:r>
            <a:r>
              <a:rPr lang="hr-HR" dirty="0"/>
              <a:t> je kad preko interneta nekog zezaš.</a:t>
            </a:r>
          </a:p>
          <a:p>
            <a:r>
              <a:rPr lang="hr-HR" dirty="0"/>
              <a:t>Kada nekoga javno maltretiraš</a:t>
            </a:r>
          </a:p>
          <a:p>
            <a:r>
              <a:rPr lang="hr-HR" dirty="0"/>
              <a:t>Vrijeđanje, ucjenjivanje i slične stvari preko društvenih mreža, interneta...</a:t>
            </a:r>
          </a:p>
          <a:p>
            <a:r>
              <a:rPr lang="hr-HR" dirty="0"/>
              <a:t>Preko interneta pričati loše o nekome</a:t>
            </a:r>
          </a:p>
          <a:p>
            <a:r>
              <a:rPr lang="hr-HR" dirty="0"/>
              <a:t>Govorenje ružnih stvari drugim ljudima (koje ne poznaješ)</a:t>
            </a:r>
          </a:p>
          <a:p>
            <a:r>
              <a:rPr lang="hr-HR" dirty="0" err="1"/>
              <a:t>Cyberbulling</a:t>
            </a:r>
            <a:r>
              <a:rPr lang="hr-HR" dirty="0"/>
              <a:t> je </a:t>
            </a:r>
            <a:r>
              <a:rPr lang="hr-HR" dirty="0" err="1"/>
              <a:t>povrijeđenje</a:t>
            </a:r>
            <a:r>
              <a:rPr lang="hr-HR" dirty="0"/>
              <a:t> druge osobe preko poruka, videa, slika.</a:t>
            </a:r>
          </a:p>
          <a:p>
            <a:r>
              <a:rPr lang="hr-HR" dirty="0"/>
              <a:t>to znači da se svađaš sa nekim ili nekoga ucjenjuješ preko društvenih mreža</a:t>
            </a:r>
          </a:p>
          <a:p>
            <a:r>
              <a:rPr lang="hr-HR" dirty="0" err="1"/>
              <a:t>Cyberbullying</a:t>
            </a:r>
            <a:r>
              <a:rPr lang="hr-HR" dirty="0"/>
              <a:t> je dok netko nekog na internetu maltretira. To može biti i gore nego u pravom životu zato što ti njih možeš blokirati, ali oni uvijek mogu napraviti još jedan profil.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3229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C61651-70A0-4349-B050-3B1B62775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73562"/>
          </a:xfrm>
        </p:spPr>
        <p:txBody>
          <a:bodyPr>
            <a:normAutofit fontScale="90000"/>
          </a:bodyPr>
          <a:lstStyle/>
          <a:p>
            <a:r>
              <a:rPr lang="hr-HR" dirty="0"/>
              <a:t>Imaš li mobitel?</a:t>
            </a:r>
            <a:br>
              <a:rPr lang="hr-HR" dirty="0"/>
            </a:br>
            <a:endParaRPr lang="hr-HR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D6585AB3-1298-4C65-B5E0-6A41CD6907A3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/>
              <a:t>DA	197/ 97%</a:t>
            </a:r>
          </a:p>
          <a:p>
            <a:r>
              <a:rPr lang="hr-HR" dirty="0"/>
              <a:t>NE	7/ 3%</a:t>
            </a: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98920A66-2DBD-466C-8D9C-A40B1BC37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2588" y="2671482"/>
            <a:ext cx="4503645" cy="271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30C5DD-614C-4582-9429-D9F384D3C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5985"/>
          </a:xfrm>
        </p:spPr>
        <p:txBody>
          <a:bodyPr>
            <a:normAutofit/>
          </a:bodyPr>
          <a:lstStyle/>
          <a:p>
            <a:r>
              <a:rPr lang="hr-HR" dirty="0"/>
              <a:t>Jesi li se ikada susreo sa </a:t>
            </a:r>
            <a:r>
              <a:rPr lang="hr-HR" dirty="0" err="1"/>
              <a:t>cyberbullingom</a:t>
            </a:r>
            <a:r>
              <a:rPr lang="hr-HR" dirty="0"/>
              <a:t>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1FB6897-E26D-46FF-9ACD-8DEF5B8F3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53553"/>
            <a:ext cx="9601196" cy="3222315"/>
          </a:xfrm>
        </p:spPr>
        <p:txBody>
          <a:bodyPr>
            <a:normAutofit/>
          </a:bodyPr>
          <a:lstStyle/>
          <a:p>
            <a:r>
              <a:rPr lang="hr-HR" dirty="0"/>
              <a:t>Da	38/ 19%</a:t>
            </a:r>
          </a:p>
          <a:p>
            <a:r>
              <a:rPr lang="hr-HR" dirty="0"/>
              <a:t>Ne	166/ 81 %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AF5DD3D-C0E0-4425-8609-1BDBAAA6F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599" y="2938742"/>
            <a:ext cx="4261597" cy="222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90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E65B64-BF94-4444-8776-AAF3EE91F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Znaš li što je „</a:t>
            </a:r>
            <a:r>
              <a:rPr lang="hr-HR" dirty="0" err="1"/>
              <a:t>grooming</a:t>
            </a:r>
            <a:r>
              <a:rPr lang="hr-HR" dirty="0"/>
              <a:t>”?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339A0F6-9DF3-4721-8D6E-9D3EE9044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		13/ 6%</a:t>
            </a:r>
          </a:p>
          <a:p>
            <a:r>
              <a:rPr lang="hr-HR" dirty="0"/>
              <a:t>Ne		191/ 94 %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A5DA872-0B2C-4E5A-BEAF-67DDC95DC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956671"/>
            <a:ext cx="3678891" cy="256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335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C48956-AAA4-4988-89A1-FEA07FFAE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488079"/>
          </a:xfrm>
        </p:spPr>
        <p:txBody>
          <a:bodyPr>
            <a:normAutofit fontScale="90000"/>
          </a:bodyPr>
          <a:lstStyle/>
          <a:p>
            <a:r>
              <a:rPr lang="hr-HR" dirty="0"/>
              <a:t>Pokušaj svojim riječima objasniti „</a:t>
            </a:r>
            <a:r>
              <a:rPr lang="hr-HR" dirty="0" err="1"/>
              <a:t>grooming</a:t>
            </a:r>
            <a:r>
              <a:rPr lang="hr-HR" dirty="0"/>
              <a:t>”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5C01305-6DF0-4AA3-9E5E-EF00720DA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757082"/>
            <a:ext cx="9601196" cy="4118786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188 učenika ne zna što je „grooming“ (92%); </a:t>
            </a:r>
          </a:p>
          <a:p>
            <a:r>
              <a:rPr lang="hr-HR" dirty="0"/>
              <a:t>To je kada nekoga ucjenjuješ na internetu da ti pošalje slike</a:t>
            </a:r>
          </a:p>
          <a:p>
            <a:r>
              <a:rPr lang="pl-PL" dirty="0"/>
              <a:t>To je kada starija osoba od 18 god. natjera nekoga mlađeg od 18 god. da se negdje nađu</a:t>
            </a:r>
          </a:p>
          <a:p>
            <a:r>
              <a:rPr lang="pl-PL" dirty="0"/>
              <a:t>grooming je vrsta manipulacije</a:t>
            </a:r>
          </a:p>
          <a:p>
            <a:r>
              <a:rPr lang="pt-BR" dirty="0"/>
              <a:t>Nisam siguran ali mislim da je ometanje nekoga</a:t>
            </a:r>
            <a:endParaRPr lang="hr-HR" dirty="0"/>
          </a:p>
          <a:p>
            <a:r>
              <a:rPr lang="pl-PL" dirty="0"/>
              <a:t>Nisam sigurna dali je točno ali ja bi to objasinila da je to neko zbližavanje na internetu</a:t>
            </a:r>
          </a:p>
          <a:p>
            <a:r>
              <a:rPr lang="it-IT" dirty="0" err="1"/>
              <a:t>Kada</a:t>
            </a:r>
            <a:r>
              <a:rPr lang="it-IT" dirty="0"/>
              <a:t> </a:t>
            </a:r>
            <a:r>
              <a:rPr lang="it-IT" dirty="0" err="1"/>
              <a:t>netko</a:t>
            </a:r>
            <a:r>
              <a:rPr lang="it-IT" dirty="0"/>
              <a:t> </a:t>
            </a:r>
            <a:r>
              <a:rPr lang="it-IT" dirty="0" err="1"/>
              <a:t>forsira</a:t>
            </a:r>
            <a:r>
              <a:rPr lang="it-IT" dirty="0"/>
              <a:t> </a:t>
            </a:r>
            <a:r>
              <a:rPr lang="it-IT" dirty="0" err="1"/>
              <a:t>druge</a:t>
            </a:r>
            <a:r>
              <a:rPr lang="it-IT" dirty="0"/>
              <a:t> da rade </a:t>
            </a:r>
            <a:r>
              <a:rPr lang="it-IT" dirty="0" err="1"/>
              <a:t>neugodne</a:t>
            </a:r>
            <a:r>
              <a:rPr lang="it-IT" dirty="0"/>
              <a:t> </a:t>
            </a:r>
            <a:r>
              <a:rPr lang="it-IT" dirty="0" err="1"/>
              <a:t>stvari</a:t>
            </a:r>
            <a:r>
              <a:rPr lang="it-IT" dirty="0"/>
              <a:t>.</a:t>
            </a:r>
            <a:endParaRPr lang="hr-HR" dirty="0"/>
          </a:p>
          <a:p>
            <a:r>
              <a:rPr lang="pl-PL" dirty="0"/>
              <a:t>Starije osobe pokušavaju namamiti mlađe</a:t>
            </a:r>
          </a:p>
          <a:p>
            <a:endParaRPr lang="pl-PL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520746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61F772-BC2A-4BAF-836B-15551FB8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28189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F138E0F-5203-4D04-B243-F9C76B899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999129"/>
            <a:ext cx="9601196" cy="3876739"/>
          </a:xfrm>
        </p:spPr>
        <p:txBody>
          <a:bodyPr>
            <a:normAutofit lnSpcReduction="10000"/>
          </a:bodyPr>
          <a:lstStyle/>
          <a:p>
            <a:r>
              <a:rPr lang="hr-HR" dirty="0"/>
              <a:t>Odrasla osoba koja čudnim riječima priča sa djecom</a:t>
            </a:r>
          </a:p>
          <a:p>
            <a:r>
              <a:rPr lang="hr-HR" dirty="0" err="1"/>
              <a:t>grooming</a:t>
            </a:r>
            <a:r>
              <a:rPr lang="hr-HR" dirty="0"/>
              <a:t> je kada osoba </a:t>
            </a:r>
            <a:r>
              <a:rPr lang="hr-HR" dirty="0" err="1"/>
              <a:t>gdej</a:t>
            </a:r>
            <a:r>
              <a:rPr lang="hr-HR" dirty="0"/>
              <a:t> je na online </a:t>
            </a:r>
            <a:r>
              <a:rPr lang="hr-HR" dirty="0" err="1"/>
              <a:t>mražama</a:t>
            </a:r>
            <a:r>
              <a:rPr lang="hr-HR" dirty="0"/>
              <a:t> i proba </a:t>
            </a:r>
            <a:r>
              <a:rPr lang="hr-HR" dirty="0" err="1"/>
              <a:t>nači</a:t>
            </a:r>
            <a:r>
              <a:rPr lang="hr-HR" dirty="0"/>
              <a:t> mlade osobe da ih </a:t>
            </a:r>
            <a:r>
              <a:rPr lang="hr-HR" dirty="0" err="1"/>
              <a:t>maltetiraju</a:t>
            </a:r>
            <a:r>
              <a:rPr lang="hr-HR" dirty="0"/>
              <a:t>.</a:t>
            </a:r>
          </a:p>
          <a:p>
            <a:r>
              <a:rPr lang="hr-HR" dirty="0"/>
              <a:t>To je komunikacija između djeteta i odrasle osobe.</a:t>
            </a:r>
          </a:p>
          <a:p>
            <a:r>
              <a:rPr lang="hr-HR" dirty="0"/>
              <a:t>Kada te netko traži da šalješ naj privatnije slike.</a:t>
            </a:r>
          </a:p>
          <a:p>
            <a:r>
              <a:rPr lang="hr-HR" dirty="0"/>
              <a:t>	</a:t>
            </a:r>
            <a:r>
              <a:rPr lang="hr-HR" dirty="0" err="1"/>
              <a:t>Grooming</a:t>
            </a:r>
            <a:r>
              <a:rPr lang="hr-HR" dirty="0"/>
              <a:t> je dok jedna starija osoba muči mlađu i govori joj da "šalje slike", a te slike su, naravno, neprimjerene za </a:t>
            </a:r>
            <a:r>
              <a:rPr lang="hr-HR" dirty="0" err="1"/>
              <a:t>dijecu</a:t>
            </a:r>
            <a:r>
              <a:rPr lang="hr-HR" dirty="0"/>
              <a:t>. Nekad mlađa osoba kaže ne, ali taj "</a:t>
            </a:r>
            <a:r>
              <a:rPr lang="hr-HR" dirty="0" err="1"/>
              <a:t>groomer</a:t>
            </a:r>
            <a:r>
              <a:rPr lang="hr-HR" dirty="0"/>
              <a:t>", govori mlađoj osobi da će se ozlijediti ako ne pošalje slike. Puno od tih mlađih osoba se </a:t>
            </a:r>
            <a:r>
              <a:rPr lang="hr-HR" dirty="0" err="1"/>
              <a:t>osijeća</a:t>
            </a:r>
            <a:r>
              <a:rPr lang="hr-HR" dirty="0"/>
              <a:t> loše, pa </a:t>
            </a:r>
            <a:r>
              <a:rPr lang="hr-HR" dirty="0" err="1"/>
              <a:t>odluće</a:t>
            </a:r>
            <a:r>
              <a:rPr lang="hr-HR" dirty="0"/>
              <a:t> ipak poslati.</a:t>
            </a:r>
          </a:p>
        </p:txBody>
      </p:sp>
    </p:spTree>
    <p:extLst>
      <p:ext uri="{BB962C8B-B14F-4D97-AF65-F5344CB8AC3E}">
        <p14:creationId xmlns:p14="http://schemas.microsoft.com/office/powerpoint/2010/main" val="30543951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1AD2AC-3041-430B-8447-4BA9BFB1D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Jesi li se ikada susreo/la s „</a:t>
            </a:r>
            <a:r>
              <a:rPr lang="hr-HR" dirty="0" err="1"/>
              <a:t>groomingom</a:t>
            </a:r>
            <a:r>
              <a:rPr lang="hr-HR" dirty="0"/>
              <a:t>”?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BA182C1-2046-4D36-B872-F3616991B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		6/ 3%</a:t>
            </a:r>
          </a:p>
          <a:p>
            <a:r>
              <a:rPr lang="hr-HR" dirty="0"/>
              <a:t>Ne		198/97%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CA3890C-4407-46C8-93B7-8D2B9DD44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332" y="3189754"/>
            <a:ext cx="4440892" cy="235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294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7FD3CA-4578-4234-AB9A-2E0FDF5DC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Znaš li što je „</a:t>
            </a:r>
            <a:r>
              <a:rPr lang="hr-HR" dirty="0" err="1"/>
              <a:t>phishing</a:t>
            </a:r>
            <a:r>
              <a:rPr lang="hr-HR" dirty="0"/>
              <a:t>”?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A9F5566-D254-4C58-BCCC-7F9C5C505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		12/6%</a:t>
            </a:r>
          </a:p>
          <a:p>
            <a:r>
              <a:rPr lang="hr-HR" dirty="0"/>
              <a:t>Ne		192/ 94%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7B6E4F9-F966-491F-B228-893A3BB99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118" y="2931459"/>
            <a:ext cx="4566396" cy="263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588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61EC80-D5CD-4D61-BEB7-F8BA0E165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63208"/>
          </a:xfrm>
        </p:spPr>
        <p:txBody>
          <a:bodyPr>
            <a:normAutofit fontScale="90000"/>
          </a:bodyPr>
          <a:lstStyle/>
          <a:p>
            <a:r>
              <a:rPr lang="hr-HR" dirty="0"/>
              <a:t>Pokušaj svojim riječima objasniti „</a:t>
            </a:r>
            <a:r>
              <a:rPr lang="hr-HR" dirty="0" err="1"/>
              <a:t>phishing</a:t>
            </a:r>
            <a:r>
              <a:rPr lang="hr-HR" dirty="0"/>
              <a:t>”: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5917F50-243D-49E3-A85C-D1B7D908C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01153"/>
            <a:ext cx="9601196" cy="3374715"/>
          </a:xfrm>
        </p:spPr>
        <p:txBody>
          <a:bodyPr/>
          <a:lstStyle/>
          <a:p>
            <a:r>
              <a:rPr lang="pl-PL" dirty="0"/>
              <a:t>Ne zna ili nikada nije čuo/la za to – 191/ 94%</a:t>
            </a:r>
          </a:p>
          <a:p>
            <a:r>
              <a:rPr lang="hr-HR" dirty="0"/>
              <a:t>nešto na internetu što je lažno. Ono što je na izgled lijepo a ustvari se uopće ne radi o tome</a:t>
            </a:r>
          </a:p>
          <a:p>
            <a:r>
              <a:rPr lang="hr-HR" dirty="0" err="1"/>
              <a:t>phishing</a:t>
            </a:r>
            <a:r>
              <a:rPr lang="hr-HR" dirty="0"/>
              <a:t> </a:t>
            </a:r>
            <a:r>
              <a:rPr lang="hr-HR" dirty="0" err="1"/>
              <a:t>moze</a:t>
            </a:r>
            <a:r>
              <a:rPr lang="hr-HR" dirty="0"/>
              <a:t> bit </a:t>
            </a:r>
            <a:r>
              <a:rPr lang="hr-HR" dirty="0" err="1"/>
              <a:t>nesto</a:t>
            </a:r>
            <a:r>
              <a:rPr lang="hr-HR" dirty="0"/>
              <a:t> sto se </a:t>
            </a:r>
            <a:r>
              <a:rPr lang="hr-HR" dirty="0" err="1"/>
              <a:t>cini</a:t>
            </a:r>
            <a:r>
              <a:rPr lang="hr-HR" dirty="0"/>
              <a:t> da je ono sto nije na primjer </a:t>
            </a:r>
            <a:r>
              <a:rPr lang="hr-HR" dirty="0" err="1"/>
              <a:t>lazan</a:t>
            </a:r>
            <a:r>
              <a:rPr lang="hr-HR" dirty="0"/>
              <a:t> link , </a:t>
            </a:r>
            <a:r>
              <a:rPr lang="hr-HR" dirty="0" err="1"/>
              <a:t>lazni</a:t>
            </a:r>
            <a:r>
              <a:rPr lang="hr-HR" dirty="0"/>
              <a:t> profil, </a:t>
            </a:r>
            <a:r>
              <a:rPr lang="hr-HR" dirty="0" err="1"/>
              <a:t>lazni</a:t>
            </a:r>
            <a:r>
              <a:rPr lang="hr-HR" dirty="0"/>
              <a:t> naslov online videa</a:t>
            </a:r>
          </a:p>
          <a:p>
            <a:r>
              <a:rPr lang="pl-PL" dirty="0"/>
              <a:t>	NIsam sigurna dali je točno ali mislim da je to krađa profila</a:t>
            </a:r>
          </a:p>
          <a:p>
            <a:r>
              <a:rPr lang="pl-PL" dirty="0"/>
              <a:t>mislim da je to kad netko mami nekog drugog preko interneta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76039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F29856-DF98-404A-A441-15381B48B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B00448D-F310-4E69-8A4A-9BBC295D9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	Prijevara putem elektronične pošte</a:t>
            </a:r>
          </a:p>
          <a:p>
            <a:r>
              <a:rPr lang="hr-HR" dirty="0" err="1"/>
              <a:t>phishing</a:t>
            </a:r>
            <a:r>
              <a:rPr lang="hr-HR" dirty="0"/>
              <a:t> su web stranice gdje ljude koji su napravile te stranice mogu ukrast broj od kartice kada neko kupi.</a:t>
            </a:r>
          </a:p>
          <a:p>
            <a:r>
              <a:rPr lang="hr-HR" dirty="0"/>
              <a:t>da te roditelji mogu vidjeti</a:t>
            </a:r>
          </a:p>
          <a:p>
            <a:r>
              <a:rPr lang="hr-HR" dirty="0"/>
              <a:t>Psihologija</a:t>
            </a:r>
          </a:p>
          <a:p>
            <a:r>
              <a:rPr lang="hr-HR" dirty="0" err="1"/>
              <a:t>Phising</a:t>
            </a:r>
            <a:r>
              <a:rPr lang="hr-HR" dirty="0"/>
              <a:t> je kad netko laže o njegovoj visini, debljini, izgledu itd..</a:t>
            </a:r>
          </a:p>
          <a:p>
            <a:r>
              <a:rPr lang="hr-HR" dirty="0"/>
              <a:t>Ono šta staviš na dijelove tijela</a:t>
            </a:r>
          </a:p>
        </p:txBody>
      </p:sp>
    </p:spTree>
    <p:extLst>
      <p:ext uri="{BB962C8B-B14F-4D97-AF65-F5344CB8AC3E}">
        <p14:creationId xmlns:p14="http://schemas.microsoft.com/office/powerpoint/2010/main" val="26019039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18DDF8-3C5D-4C76-96B1-33E2B4197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Jesi li se ikada susreo/la s „</a:t>
            </a:r>
            <a:r>
              <a:rPr lang="hr-HR" dirty="0" err="1"/>
              <a:t>phishingom</a:t>
            </a:r>
            <a:r>
              <a:rPr lang="hr-HR" dirty="0"/>
              <a:t>”?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B5517D4-B4B2-4CEB-9427-8C786B024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		4/2%</a:t>
            </a:r>
          </a:p>
          <a:p>
            <a:r>
              <a:rPr lang="hr-HR" dirty="0"/>
              <a:t>Ne		200/98%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E9BCD53-34D1-41CE-888C-21D8BEDF6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389" y="2983565"/>
            <a:ext cx="416298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095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AE84AB-4D0A-4036-8DE1-2377602C8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Kome bi se obratio/la za pomoć u slučaju da imaš problema u virtualnom okruženju?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FC67601-B09A-4CDC-93D5-E0BE839C5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>
                <a:solidFill>
                  <a:srgbClr val="00B0F0"/>
                </a:solidFill>
              </a:rPr>
              <a:t>Mami		75/21%</a:t>
            </a:r>
          </a:p>
          <a:p>
            <a:r>
              <a:rPr lang="hr-HR" dirty="0">
                <a:solidFill>
                  <a:schemeClr val="accent5"/>
                </a:solidFill>
              </a:rPr>
              <a:t>Tati		49/14%</a:t>
            </a:r>
          </a:p>
          <a:p>
            <a:r>
              <a:rPr lang="hr-HR" dirty="0">
                <a:solidFill>
                  <a:srgbClr val="00B050"/>
                </a:solidFill>
              </a:rPr>
              <a:t>I mami i tati	113/32%</a:t>
            </a:r>
          </a:p>
          <a:p>
            <a:r>
              <a:rPr lang="hr-HR" dirty="0">
                <a:solidFill>
                  <a:srgbClr val="FF0000"/>
                </a:solidFill>
              </a:rPr>
              <a:t>Prijatelju/</a:t>
            </a:r>
            <a:r>
              <a:rPr lang="hr-HR" dirty="0" err="1">
                <a:solidFill>
                  <a:srgbClr val="FF0000"/>
                </a:solidFill>
              </a:rPr>
              <a:t>ici</a:t>
            </a:r>
            <a:r>
              <a:rPr lang="hr-HR" dirty="0">
                <a:solidFill>
                  <a:srgbClr val="FF0000"/>
                </a:solidFill>
              </a:rPr>
              <a:t>	37/11%</a:t>
            </a:r>
          </a:p>
          <a:p>
            <a:r>
              <a:rPr lang="hr-HR" dirty="0">
                <a:solidFill>
                  <a:srgbClr val="7030A0"/>
                </a:solidFill>
              </a:rPr>
              <a:t>Nekome u školi	38/11%</a:t>
            </a:r>
          </a:p>
          <a:p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Policiji	13/4%</a:t>
            </a:r>
          </a:p>
          <a:p>
            <a:r>
              <a:rPr lang="hr-H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Nekom drugom	10/3%</a:t>
            </a: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Nikome	14/4%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E4626EC-9E2D-4E60-8233-92A8C9DFD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953" y="2794186"/>
            <a:ext cx="4939553" cy="294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32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56658C-CECA-49C4-BECA-B197C804B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Imaš li pristup Internetu?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C6A84C-2226-4B88-B9F7-A4E58B78E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DA	200/98%</a:t>
            </a:r>
          </a:p>
          <a:p>
            <a:r>
              <a:rPr lang="hr-HR" dirty="0"/>
              <a:t>NE	4/2%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8397B3A-BD8D-46C4-88A4-64426D706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634" y="2902883"/>
            <a:ext cx="3890683" cy="25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364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BC1CBD-8BBD-42E4-AAD6-D5324145C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Objavljuješ li svoje fotografije na mreži?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0E2E482-2EFA-40FC-8AC1-AEC1411D1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	60/29%</a:t>
            </a:r>
          </a:p>
          <a:p>
            <a:r>
              <a:rPr lang="hr-HR" dirty="0"/>
              <a:t>Ne	144/71%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CA21E04-8F82-47CF-BABF-0F67B4A29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824" y="2841812"/>
            <a:ext cx="3888440" cy="268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067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D5D54C-EFC1-4B98-9DA4-EC8ECAB55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Kakvog su sadržaja fotografije koje objavljuješ?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EA1FACD-1C82-4A87-9AD5-8DDC44952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Selfiji</a:t>
            </a:r>
            <a:r>
              <a:rPr lang="hr-HR" dirty="0">
                <a:solidFill>
                  <a:srgbClr val="0070C0"/>
                </a:solidFill>
              </a:rPr>
              <a:t>			38/21%</a:t>
            </a:r>
          </a:p>
          <a:p>
            <a:r>
              <a:rPr lang="hr-HR" dirty="0">
                <a:solidFill>
                  <a:schemeClr val="accent5"/>
                </a:solidFill>
              </a:rPr>
              <a:t>Obiteljske slike	20/11%</a:t>
            </a:r>
          </a:p>
          <a:p>
            <a:r>
              <a:rPr lang="hr-HR" dirty="0">
                <a:solidFill>
                  <a:srgbClr val="00B050"/>
                </a:solidFill>
              </a:rPr>
              <a:t>Slike životinja	36/20%</a:t>
            </a:r>
          </a:p>
          <a:p>
            <a:r>
              <a:rPr lang="hr-HR" dirty="0">
                <a:solidFill>
                  <a:srgbClr val="FF0000"/>
                </a:solidFill>
              </a:rPr>
              <a:t>Slike prirode		54/32%</a:t>
            </a:r>
          </a:p>
          <a:p>
            <a:r>
              <a:rPr lang="hr-HR" dirty="0">
                <a:solidFill>
                  <a:srgbClr val="7030A0"/>
                </a:solidFill>
              </a:rPr>
              <a:t>Slike odjeće		7/4%</a:t>
            </a:r>
          </a:p>
          <a:p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Slike automobila	18/10%</a:t>
            </a: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Ostalo			4/2%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CA90465-DB1C-4CC5-887A-A1775592C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501" y="2847975"/>
            <a:ext cx="4723840" cy="295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498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8B20E2-879C-4C79-A204-A6E501157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Je li te itko ikada tražio da mu pošalješ svoje intimne fotografije?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3BB625F-05B9-4F81-9064-71357714D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	13/6%</a:t>
            </a:r>
          </a:p>
          <a:p>
            <a:r>
              <a:rPr lang="hr-HR" dirty="0"/>
              <a:t>Ne	191/94%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B539946-0D55-40DB-905C-11309311D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753" y="2956671"/>
            <a:ext cx="4249271" cy="260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643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8F312E-2CB0-45F8-8E26-BDC77B20C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Je li ti itko ikada ponudio nešto u zamjenu za tvoje fotografije?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D67CEA9-B50B-442B-96AD-BEB39FA38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		8/4%</a:t>
            </a:r>
          </a:p>
          <a:p>
            <a:r>
              <a:rPr lang="hr-HR" dirty="0"/>
              <a:t>Ne		196/96%	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38BDBBC-2DA6-475F-AA2A-7091D46ED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965636"/>
            <a:ext cx="4046444" cy="244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221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5BEA47-C4C9-4B66-82FC-BCF52F2C5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Je li ti netko nepoznat ikada ponudio da se nađete uživo?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EB403F3-349C-4FD9-BB64-E0F834D78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		17/8%</a:t>
            </a:r>
          </a:p>
          <a:p>
            <a:r>
              <a:rPr lang="hr-HR" dirty="0"/>
              <a:t>Ne		187/92%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F246F25-3061-4A90-A195-8F5C085DE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542" y="2895600"/>
            <a:ext cx="4195482" cy="246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102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C12702-E04F-4A77-B63F-91E125302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Jesi li ikada bio/la član grupe u kojoj su se pisale ružne stvari o nekome koga poznaješ?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1FC178-C724-4019-86D5-8D088A455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		61/30%</a:t>
            </a:r>
          </a:p>
          <a:p>
            <a:r>
              <a:rPr lang="hr-HR" dirty="0"/>
              <a:t>Ne		143/70%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6C8B12D-12A5-465C-AB74-538A5D94D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435" y="2841813"/>
            <a:ext cx="3947833" cy="234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868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82DDB8-F182-47B2-A000-C048828F6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Jesi li ikada sam/a napravio/la grupu čiji je cilj bio nanijeti štetu nekoj osobi koju poznaješ?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2706348-10E4-4851-8420-64CAE8AB3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		8/4 %</a:t>
            </a:r>
          </a:p>
          <a:p>
            <a:r>
              <a:rPr lang="hr-HR" dirty="0"/>
              <a:t>Ne		196/ 96%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4FFB0BA-F7DE-4828-986A-D5A84F64B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142" y="2644588"/>
            <a:ext cx="4858870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177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B6D73E-5A4C-4096-AF86-BD3BD09A5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Je li ti itko ikada dao lažne informacije putem Interneta?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F6EBC21-4641-479B-B1CE-624F98A18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		62/30%</a:t>
            </a:r>
          </a:p>
          <a:p>
            <a:r>
              <a:rPr lang="hr-HR" dirty="0"/>
              <a:t>Ne		142/70%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085A88D-D3EC-41E4-B817-7B0A9E934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329" y="2805953"/>
            <a:ext cx="4114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847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897DC4-4600-476B-92F3-DDC6F3CD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Vjeruješ li svemu što vidiš na tuđim profilima?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CCD56B-96BC-4143-9367-18288DE6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		5/2,5%</a:t>
            </a:r>
          </a:p>
          <a:p>
            <a:r>
              <a:rPr lang="hr-HR" dirty="0"/>
              <a:t>Ne		199/97,5%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B895BBE-0BE2-4522-BE70-681886FD7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376" y="2761129"/>
            <a:ext cx="3714750" cy="255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200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425694-8A15-446A-973B-B27AF0CC0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Pokušaj odrediti razinu svoje informatičke pismenosti?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608E1F8-AE46-4C42-A180-30664E864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00B0F0"/>
                </a:solidFill>
              </a:rPr>
              <a:t>Odlična		48/ 23,5%</a:t>
            </a:r>
          </a:p>
          <a:p>
            <a:r>
              <a:rPr lang="hr-HR" dirty="0">
                <a:solidFill>
                  <a:schemeClr val="accent5"/>
                </a:solidFill>
              </a:rPr>
              <a:t>Vrlo dobra	97/47,5%</a:t>
            </a:r>
          </a:p>
          <a:p>
            <a:r>
              <a:rPr lang="hr-HR" dirty="0">
                <a:solidFill>
                  <a:srgbClr val="00B050"/>
                </a:solidFill>
              </a:rPr>
              <a:t>Dobra		46/23%</a:t>
            </a:r>
          </a:p>
          <a:p>
            <a:r>
              <a:rPr lang="hr-HR" dirty="0">
                <a:solidFill>
                  <a:srgbClr val="FF0000"/>
                </a:solidFill>
              </a:rPr>
              <a:t>Dovoljna	11/ 5%</a:t>
            </a:r>
          </a:p>
          <a:p>
            <a:r>
              <a:rPr lang="hr-HR" dirty="0">
                <a:solidFill>
                  <a:srgbClr val="7030A0"/>
                </a:solidFill>
              </a:rPr>
              <a:t>Nedovoljna	2/ 1%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B2B021B-D63E-49EA-A146-EDEF3D500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024" y="2653554"/>
            <a:ext cx="4294093" cy="272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52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E43B74-5D05-4B2F-98A1-FA0F577C2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Tvoj pristup Internetu na mobitelu je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26EFBE9D-E6A7-41F6-B382-B7E28CABA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8093" y="2779059"/>
            <a:ext cx="4096871" cy="2393576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65AD44F9-2870-4546-B136-567B71DE3258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/>
              <a:t>OGRANIČEN	102/50%</a:t>
            </a:r>
          </a:p>
          <a:p>
            <a:r>
              <a:rPr lang="hr-HR" dirty="0"/>
              <a:t>NEOGRANIČEN	102/ 50%</a:t>
            </a:r>
          </a:p>
        </p:txBody>
      </p:sp>
    </p:spTree>
    <p:extLst>
      <p:ext uri="{BB962C8B-B14F-4D97-AF65-F5344CB8AC3E}">
        <p14:creationId xmlns:p14="http://schemas.microsoft.com/office/powerpoint/2010/main" val="26426054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B81A8F-D5F9-410D-A76E-50CA71C3D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Misliš li da bi trebao/la više naučiti o korištenju Interneta, društvenih mreža i aplikacija?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5BEE31-7715-4A1F-8056-50570AFB1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		140/ 69%</a:t>
            </a:r>
          </a:p>
          <a:p>
            <a:r>
              <a:rPr lang="hr-HR" dirty="0"/>
              <a:t>Ne		64/ 31%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696740C-BB21-44F9-920C-97886FD78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223" y="2626659"/>
            <a:ext cx="4338917" cy="256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660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F8B232-0A10-4722-97F7-42DFD0108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Postoji li neka tema o kojoj bi htio/htjela znati više?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9D0F428-A2C2-495C-BBF7-8543F07CB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		71/35%</a:t>
            </a:r>
          </a:p>
          <a:p>
            <a:r>
              <a:rPr lang="hr-HR" dirty="0"/>
              <a:t>Ne		133/ 65%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FE245C1-98AF-4511-B2CA-17BC70C19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376" y="2752166"/>
            <a:ext cx="3834652" cy="262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833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0D6F86-07E4-4611-A5FB-A840FDAD9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Ako postoji neka tema, molim te da navedeš koja: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DC96BC5-E0AE-49B5-8093-3974D6A6D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Ne postoji tema o kojoj bi htio/htjela znati više – 29/ 14%</a:t>
            </a:r>
          </a:p>
          <a:p>
            <a:r>
              <a:rPr lang="hr-HR" dirty="0" err="1"/>
              <a:t>Grooming</a:t>
            </a:r>
            <a:r>
              <a:rPr lang="hr-HR" dirty="0"/>
              <a:t> i </a:t>
            </a:r>
            <a:r>
              <a:rPr lang="hr-HR" dirty="0" err="1"/>
              <a:t>phishing</a:t>
            </a:r>
            <a:r>
              <a:rPr lang="hr-HR" dirty="0"/>
              <a:t> – 8/4 %</a:t>
            </a:r>
          </a:p>
          <a:p>
            <a:r>
              <a:rPr lang="hr-HR" dirty="0" err="1"/>
              <a:t>Cyberbulling</a:t>
            </a:r>
            <a:r>
              <a:rPr lang="hr-HR" dirty="0"/>
              <a:t> – 7/3%</a:t>
            </a:r>
          </a:p>
          <a:p>
            <a:r>
              <a:rPr lang="hr-HR" dirty="0"/>
              <a:t>Kako raditi igrice – 6/3%</a:t>
            </a:r>
          </a:p>
          <a:p>
            <a:r>
              <a:rPr lang="hr-HR" dirty="0"/>
              <a:t>Kako se stvaraju </a:t>
            </a:r>
            <a:r>
              <a:rPr lang="hr-HR" dirty="0" err="1"/>
              <a:t>videoprojekti</a:t>
            </a:r>
            <a:r>
              <a:rPr lang="hr-HR" dirty="0"/>
              <a:t> – 4/2 % 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700357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9FC5F7-B501-44BD-9334-E25B1828C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41636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CA77DB3-B2B8-4845-A131-EA098E962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649506"/>
            <a:ext cx="9601196" cy="4226362"/>
          </a:xfrm>
        </p:spPr>
        <p:txBody>
          <a:bodyPr>
            <a:normAutofit lnSpcReduction="10000"/>
          </a:bodyPr>
          <a:lstStyle/>
          <a:p>
            <a:r>
              <a:rPr lang="hr-HR" dirty="0"/>
              <a:t>Želim saznati puno više o internetu i što se sve može napraviti na internetu jer je to naša budućnost.</a:t>
            </a:r>
          </a:p>
          <a:p>
            <a:r>
              <a:rPr lang="hr-HR" dirty="0"/>
              <a:t>Nemam temu ,volim učiteljičine teme zato što mislim da ipak treba učiti po nekom tko je stariji i koji puno zna.</a:t>
            </a:r>
          </a:p>
          <a:p>
            <a:r>
              <a:rPr lang="hr-HR" dirty="0"/>
              <a:t>Kako blokirati neku nepoznatu osobu da ne može više nikad doći do mog broja</a:t>
            </a:r>
          </a:p>
          <a:p>
            <a:r>
              <a:rPr lang="hr-HR" dirty="0"/>
              <a:t>Rođendani</a:t>
            </a:r>
          </a:p>
          <a:p>
            <a:r>
              <a:rPr lang="it-IT" dirty="0"/>
              <a:t>	</a:t>
            </a:r>
            <a:r>
              <a:rPr lang="it-IT" dirty="0" err="1"/>
              <a:t>Htjela</a:t>
            </a:r>
            <a:r>
              <a:rPr lang="it-IT" dirty="0"/>
              <a:t> </a:t>
            </a:r>
            <a:r>
              <a:rPr lang="it-IT" dirty="0" err="1"/>
              <a:t>bih</a:t>
            </a:r>
            <a:r>
              <a:rPr lang="it-IT" dirty="0"/>
              <a:t> </a:t>
            </a:r>
            <a:r>
              <a:rPr lang="it-IT" dirty="0" err="1"/>
              <a:t>pričati</a:t>
            </a:r>
            <a:r>
              <a:rPr lang="it-IT" dirty="0"/>
              <a:t> </a:t>
            </a:r>
            <a:r>
              <a:rPr lang="it-IT" dirty="0" err="1"/>
              <a:t>više</a:t>
            </a:r>
            <a:r>
              <a:rPr lang="it-IT" dirty="0"/>
              <a:t> o </a:t>
            </a:r>
            <a:r>
              <a:rPr lang="it-IT" dirty="0" err="1"/>
              <a:t>opasnosti</a:t>
            </a:r>
            <a:r>
              <a:rPr lang="it-IT" dirty="0"/>
              <a:t> </a:t>
            </a:r>
            <a:r>
              <a:rPr lang="it-IT" dirty="0" err="1"/>
              <a:t>interneta</a:t>
            </a:r>
            <a:r>
              <a:rPr lang="it-IT" dirty="0"/>
              <a:t>.</a:t>
            </a:r>
            <a:endParaRPr lang="hr-HR" dirty="0"/>
          </a:p>
          <a:p>
            <a:r>
              <a:rPr lang="hr-HR" dirty="0"/>
              <a:t>	pa </a:t>
            </a:r>
            <a:r>
              <a:rPr lang="hr-HR" dirty="0" err="1"/>
              <a:t>ko</a:t>
            </a:r>
            <a:r>
              <a:rPr lang="hr-HR" dirty="0"/>
              <a:t> su ljudi koji su napravili te aplikacije i najbitnije sta ljudi žele od male djece na internetu (</a:t>
            </a:r>
            <a:r>
              <a:rPr lang="hr-HR" dirty="0" err="1"/>
              <a:t>cyberbulling</a:t>
            </a:r>
            <a:r>
              <a:rPr lang="hr-HR" dirty="0"/>
              <a:t>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070575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FC51BD-4E8F-4779-BD05-F467C6C0C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272927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7E6A69C-A9C1-42FF-A6DB-5176E9DC4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434353"/>
            <a:ext cx="9601196" cy="4441515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Internet kolačići. Kako saznati da ta stranica na internetu nije lažna.</a:t>
            </a:r>
          </a:p>
          <a:p>
            <a:r>
              <a:rPr lang="hr-HR" dirty="0"/>
              <a:t>Htio bih saznati kako spriječiti svađe i nasilje preko interneta.</a:t>
            </a:r>
          </a:p>
          <a:p>
            <a:r>
              <a:rPr lang="hr-HR" dirty="0"/>
              <a:t>	u prošlosti o </a:t>
            </a:r>
            <a:r>
              <a:rPr lang="hr-HR" dirty="0" err="1"/>
              <a:t>dinosaurima</a:t>
            </a:r>
            <a:r>
              <a:rPr lang="hr-HR" dirty="0"/>
              <a:t>.</a:t>
            </a:r>
          </a:p>
          <a:p>
            <a:r>
              <a:rPr lang="fi-FI" dirty="0"/>
              <a:t>kako se radi yuotube kanal</a:t>
            </a:r>
            <a:endParaRPr lang="hr-HR" dirty="0"/>
          </a:p>
          <a:p>
            <a:r>
              <a:rPr lang="hr-HR" dirty="0"/>
              <a:t>želio bi više saznati više o društvenim mrežama</a:t>
            </a:r>
          </a:p>
          <a:p>
            <a:r>
              <a:rPr lang="pl-PL" dirty="0"/>
              <a:t>Kako sam rijesavati probleme na nekim uređajima</a:t>
            </a:r>
          </a:p>
          <a:p>
            <a:r>
              <a:rPr lang="pt-BR" dirty="0"/>
              <a:t>Da znam se prijaviti na viber.</a:t>
            </a:r>
            <a:endParaRPr lang="hr-HR" dirty="0"/>
          </a:p>
          <a:p>
            <a:r>
              <a:rPr lang="pl-PL" dirty="0"/>
              <a:t>TAKO DA STALNO SLUSAM PROFESORICU I DA NERADIM SAM NEGO S NJOM</a:t>
            </a:r>
          </a:p>
          <a:p>
            <a:r>
              <a:rPr lang="hr-HR" dirty="0"/>
              <a:t>Zašto neki lažu na društvenim mrežama.</a:t>
            </a:r>
          </a:p>
        </p:txBody>
      </p:sp>
    </p:spTree>
    <p:extLst>
      <p:ext uri="{BB962C8B-B14F-4D97-AF65-F5344CB8AC3E}">
        <p14:creationId xmlns:p14="http://schemas.microsoft.com/office/powerpoint/2010/main" val="3084971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0029F8-2E0A-4023-9C17-146D2F2C3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Na kojim društvenim mrežama imaš otvoren profil? (moguće više odgovora)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CB359E0-314F-4CF0-9954-8D8959672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>
                <a:solidFill>
                  <a:srgbClr val="0070C0"/>
                </a:solidFill>
              </a:rPr>
              <a:t>Facebook		26</a:t>
            </a:r>
          </a:p>
          <a:p>
            <a:r>
              <a:rPr lang="hr-HR" dirty="0" err="1">
                <a:solidFill>
                  <a:schemeClr val="accent4"/>
                </a:solidFill>
              </a:rPr>
              <a:t>Instagram</a:t>
            </a:r>
            <a:r>
              <a:rPr lang="hr-HR" dirty="0">
                <a:solidFill>
                  <a:schemeClr val="accent4"/>
                </a:solidFill>
              </a:rPr>
              <a:t>	54</a:t>
            </a:r>
          </a:p>
          <a:p>
            <a:r>
              <a:rPr lang="hr-HR" dirty="0" err="1">
                <a:solidFill>
                  <a:srgbClr val="00B050"/>
                </a:solidFill>
              </a:rPr>
              <a:t>WhatsApp</a:t>
            </a:r>
            <a:r>
              <a:rPr lang="hr-HR" dirty="0">
                <a:solidFill>
                  <a:srgbClr val="00B050"/>
                </a:solidFill>
              </a:rPr>
              <a:t>	116</a:t>
            </a:r>
          </a:p>
          <a:p>
            <a:r>
              <a:rPr lang="hr-HR" dirty="0" err="1">
                <a:solidFill>
                  <a:srgbClr val="FF0000"/>
                </a:solidFill>
              </a:rPr>
              <a:t>Snapchat</a:t>
            </a:r>
            <a:r>
              <a:rPr lang="hr-HR" dirty="0">
                <a:solidFill>
                  <a:srgbClr val="FF0000"/>
                </a:solidFill>
              </a:rPr>
              <a:t>		132</a:t>
            </a:r>
          </a:p>
          <a:p>
            <a:r>
              <a:rPr lang="hr-HR" dirty="0">
                <a:solidFill>
                  <a:srgbClr val="7030A0"/>
                </a:solidFill>
              </a:rPr>
              <a:t>Twitter		14</a:t>
            </a:r>
          </a:p>
          <a:p>
            <a:r>
              <a:rPr lang="hr-HR" dirty="0">
                <a:solidFill>
                  <a:schemeClr val="accent4"/>
                </a:solidFill>
              </a:rPr>
              <a:t>Tik-tok		91</a:t>
            </a:r>
          </a:p>
          <a:p>
            <a:r>
              <a:rPr lang="hr-H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Drugo 		63</a:t>
            </a: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Bez profila	20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5664AB4-8951-401F-911E-C517FA0E0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008" y="2937622"/>
            <a:ext cx="33337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12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CF731F-33CB-40BD-B6C6-8EA0A1435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Koji profil najviše koristiš?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FD2503-084B-423E-990E-3C273A38F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Facebook	0</a:t>
            </a:r>
          </a:p>
          <a:p>
            <a:r>
              <a:rPr lang="hr-HR" dirty="0" err="1">
                <a:solidFill>
                  <a:schemeClr val="accent5"/>
                </a:solidFill>
              </a:rPr>
              <a:t>WhatsApp</a:t>
            </a:r>
            <a:r>
              <a:rPr lang="hr-HR" dirty="0">
                <a:solidFill>
                  <a:schemeClr val="accent5"/>
                </a:solidFill>
              </a:rPr>
              <a:t>	46/25 %</a:t>
            </a:r>
          </a:p>
          <a:p>
            <a:r>
              <a:rPr lang="hr-HR" dirty="0" err="1">
                <a:solidFill>
                  <a:srgbClr val="00B050"/>
                </a:solidFill>
              </a:rPr>
              <a:t>Instagram</a:t>
            </a:r>
            <a:r>
              <a:rPr lang="hr-HR" dirty="0">
                <a:solidFill>
                  <a:srgbClr val="00B050"/>
                </a:solidFill>
              </a:rPr>
              <a:t>	10</a:t>
            </a:r>
          </a:p>
          <a:p>
            <a:r>
              <a:rPr lang="hr-HR" dirty="0" err="1">
                <a:solidFill>
                  <a:srgbClr val="FF0000"/>
                </a:solidFill>
              </a:rPr>
              <a:t>Snapchat</a:t>
            </a:r>
            <a:r>
              <a:rPr lang="hr-HR" dirty="0">
                <a:solidFill>
                  <a:srgbClr val="FF0000"/>
                </a:solidFill>
              </a:rPr>
              <a:t>		63/34 %</a:t>
            </a:r>
          </a:p>
          <a:p>
            <a:r>
              <a:rPr lang="hr-HR" dirty="0">
                <a:solidFill>
                  <a:srgbClr val="7030A0"/>
                </a:solidFill>
              </a:rPr>
              <a:t>Twitter		2</a:t>
            </a:r>
          </a:p>
          <a:p>
            <a:r>
              <a:rPr lang="hr-HR" dirty="0">
                <a:solidFill>
                  <a:schemeClr val="accent4"/>
                </a:solidFill>
              </a:rPr>
              <a:t>Tik-tok		66/ 35%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1F0CF78-954B-44B4-A1AC-F795ADD86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152" y="2556932"/>
            <a:ext cx="4437529" cy="314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0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851F54-50EC-4719-8B39-5109425BB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Jesu li tvoji profili: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86820A1-B38D-400D-8163-87153A193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00B0F0"/>
                </a:solidFill>
              </a:rPr>
              <a:t>Svi javni			29/15%</a:t>
            </a:r>
          </a:p>
          <a:p>
            <a:r>
              <a:rPr lang="hr-HR" dirty="0">
                <a:solidFill>
                  <a:schemeClr val="accent5"/>
                </a:solidFill>
              </a:rPr>
              <a:t>Uglavnom javni	23/12%</a:t>
            </a:r>
          </a:p>
          <a:p>
            <a:r>
              <a:rPr lang="hr-HR" dirty="0">
                <a:solidFill>
                  <a:srgbClr val="00B050"/>
                </a:solidFill>
              </a:rPr>
              <a:t>Podjednako javni i privatni	40/21%</a:t>
            </a:r>
          </a:p>
          <a:p>
            <a:r>
              <a:rPr lang="hr-HR" dirty="0">
                <a:solidFill>
                  <a:srgbClr val="FF0000"/>
                </a:solidFill>
              </a:rPr>
              <a:t>Uglavnom privatni	37/19%</a:t>
            </a:r>
          </a:p>
          <a:p>
            <a:r>
              <a:rPr lang="hr-HR" dirty="0">
                <a:solidFill>
                  <a:srgbClr val="7030A0"/>
                </a:solidFill>
              </a:rPr>
              <a:t>Svi privatni	61/33%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CD4307D-90CB-4EF8-9A79-A2B8769A8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133" y="2734235"/>
            <a:ext cx="3625102" cy="248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57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B90C26-78BC-4B12-8DB5-C2A5BD595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Koristiš li </a:t>
            </a:r>
            <a:r>
              <a:rPr lang="hr-HR" dirty="0" err="1"/>
              <a:t>viber</a:t>
            </a:r>
            <a:r>
              <a:rPr lang="hr-HR" dirty="0"/>
              <a:t>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00C50B8-D4A6-419F-BD95-3E930F4D2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745191"/>
            <a:ext cx="9601196" cy="3318936"/>
          </a:xfrm>
        </p:spPr>
        <p:txBody>
          <a:bodyPr/>
          <a:lstStyle/>
          <a:p>
            <a:r>
              <a:rPr lang="hr-HR" dirty="0"/>
              <a:t>Da	195/96%</a:t>
            </a:r>
          </a:p>
          <a:p>
            <a:r>
              <a:rPr lang="hr-HR" dirty="0"/>
              <a:t>Ne	9/4%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72A3717-D84E-4832-B7B5-F8F91B979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447" y="3297330"/>
            <a:ext cx="3903009" cy="21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323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818</TotalTime>
  <Words>1077</Words>
  <Application>Microsoft Office PowerPoint</Application>
  <PresentationFormat>Široki zaslon</PresentationFormat>
  <Paragraphs>238</Paragraphs>
  <Slides>54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54</vt:i4>
      </vt:variant>
    </vt:vector>
  </HeadingPairs>
  <TitlesOfParts>
    <vt:vector size="57" baseType="lpstr">
      <vt:lpstr>Arial</vt:lpstr>
      <vt:lpstr>Garamond</vt:lpstr>
      <vt:lpstr>Organski</vt:lpstr>
      <vt:lpstr>NA MREŽI Predstavljanje rezultata upitnika o korištenju mobitela i društvenih mreža</vt:lpstr>
      <vt:lpstr>Osnovne informacije</vt:lpstr>
      <vt:lpstr>Imaš li mobitel? </vt:lpstr>
      <vt:lpstr>Imaš li pristup Internetu?</vt:lpstr>
      <vt:lpstr>Tvoj pristup Internetu na mobitelu je</vt:lpstr>
      <vt:lpstr>Na kojim društvenim mrežama imaš otvoren profil? (moguće više odgovora)</vt:lpstr>
      <vt:lpstr>Koji profil najviše koristiš?</vt:lpstr>
      <vt:lpstr>Jesu li tvoji profili:</vt:lpstr>
      <vt:lpstr>Koristiš li viber?</vt:lpstr>
      <vt:lpstr>Koristiš li WhatsApp?</vt:lpstr>
      <vt:lpstr>Jesi li član neke grupe na društvenim mrežama?</vt:lpstr>
      <vt:lpstr>Koliko vremena dnevno (u prosjeku) provodiš na mobitelu?</vt:lpstr>
      <vt:lpstr>Traže li tvoji roditelji da im pokažeš sadržaje koje imaš na svom mobitelu?</vt:lpstr>
      <vt:lpstr>Koriste li tvoji roditelji neku od aplikacija kojom prate tvoje korištenje mobitela?</vt:lpstr>
      <vt:lpstr>Igraš li on line igre?</vt:lpstr>
      <vt:lpstr>Poznaješ li osobno igrače s kojima igraš on line?</vt:lpstr>
      <vt:lpstr>Koliko pratitelja, u prosjeku, imaš na svojim profilima?</vt:lpstr>
      <vt:lpstr>Na koji si način stekao/stekla pratitelje?</vt:lpstr>
      <vt:lpstr>Poznaješ li osobno sve svoje pratitelje?</vt:lpstr>
      <vt:lpstr>Vodiš li on line razgovore isključivo sa osobama koje poznaješ?</vt:lpstr>
      <vt:lpstr>Odgovaraš li na poruke nepoznatih osoba?</vt:lpstr>
      <vt:lpstr>Imaš li otvoren privatni kanal u Teamsu, odnosno kanal kojem učitelji nemaju pristup?</vt:lpstr>
      <vt:lpstr>Imaju li tvoji roditelji uvid u tvoja dopisivanja i profile na društvenim mrežama?</vt:lpstr>
      <vt:lpstr>Jesi li prilikom otvaranja bilo kojeg profila morao/la dati lažne podatke o sebi (kao npr. godinu rođenja) kako bi mogao/la uspješno otvoriti profil?</vt:lpstr>
      <vt:lpstr>Jesi li se ikada na Internetu susreo/la sa sadržajem zbog kojeg si se osjećao neugodno?</vt:lpstr>
      <vt:lpstr>Što učiniš kada se susretneš sa sadržajem zbog kojeg se osjećaš neugodno?</vt:lpstr>
      <vt:lpstr>Znaš li što je cyberbulling?</vt:lpstr>
      <vt:lpstr>Pokušaj svojim riječima objasniti cyverbulling:</vt:lpstr>
      <vt:lpstr>PowerPoint prezentacija</vt:lpstr>
      <vt:lpstr>Jesi li se ikada susreo sa cyberbullingom?</vt:lpstr>
      <vt:lpstr>Znaš li što je „grooming”?</vt:lpstr>
      <vt:lpstr>Pokušaj svojim riječima objasniti „grooming”</vt:lpstr>
      <vt:lpstr>PowerPoint prezentacija</vt:lpstr>
      <vt:lpstr>Jesi li se ikada susreo/la s „groomingom”?</vt:lpstr>
      <vt:lpstr>Znaš li što je „phishing”?</vt:lpstr>
      <vt:lpstr>Pokušaj svojim riječima objasniti „phishing”:</vt:lpstr>
      <vt:lpstr>PowerPoint prezentacija</vt:lpstr>
      <vt:lpstr>Jesi li se ikada susreo/la s „phishingom”?</vt:lpstr>
      <vt:lpstr>Kome bi se obratio/la za pomoć u slučaju da imaš problema u virtualnom okruženju?</vt:lpstr>
      <vt:lpstr>Objavljuješ li svoje fotografije na mreži?</vt:lpstr>
      <vt:lpstr>Kakvog su sadržaja fotografije koje objavljuješ?</vt:lpstr>
      <vt:lpstr>Je li te itko ikada tražio da mu pošalješ svoje intimne fotografije?</vt:lpstr>
      <vt:lpstr>Je li ti itko ikada ponudio nešto u zamjenu za tvoje fotografije?</vt:lpstr>
      <vt:lpstr>Je li ti netko nepoznat ikada ponudio da se nađete uživo?</vt:lpstr>
      <vt:lpstr>Jesi li ikada bio/la član grupe u kojoj su se pisale ružne stvari o nekome koga poznaješ?</vt:lpstr>
      <vt:lpstr>Jesi li ikada sam/a napravio/la grupu čiji je cilj bio nanijeti štetu nekoj osobi koju poznaješ?</vt:lpstr>
      <vt:lpstr>Je li ti itko ikada dao lažne informacije putem Interneta?</vt:lpstr>
      <vt:lpstr>Vjeruješ li svemu što vidiš na tuđim profilima?</vt:lpstr>
      <vt:lpstr>Pokušaj odrediti razinu svoje informatičke pismenosti?</vt:lpstr>
      <vt:lpstr>Misliš li da bi trebao/la više naučiti o korištenju Interneta, društvenih mreža i aplikacija?</vt:lpstr>
      <vt:lpstr>Postoji li neka tema o kojoj bi htio/htjela znati više?</vt:lpstr>
      <vt:lpstr>Ako postoji neka tema, molim te da navedeš koja: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 MREŽI Predstavljanje rezultata upitnika o korištenju mobitela i društvenih mreža</dc:title>
  <dc:creator>Stručna Suradnica</dc:creator>
  <cp:lastModifiedBy>Stručna Suradnica</cp:lastModifiedBy>
  <cp:revision>50</cp:revision>
  <dcterms:created xsi:type="dcterms:W3CDTF">2023-12-12T09:13:48Z</dcterms:created>
  <dcterms:modified xsi:type="dcterms:W3CDTF">2023-12-14T12:54:37Z</dcterms:modified>
</cp:coreProperties>
</file>